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267" r:id="rId8"/>
    <p:sldId id="263" r:id="rId9"/>
    <p:sldId id="270" r:id="rId10"/>
    <p:sldId id="269" r:id="rId11"/>
    <p:sldId id="271" r:id="rId12"/>
    <p:sldId id="274" r:id="rId13"/>
    <p:sldId id="278" r:id="rId14"/>
    <p:sldId id="280" r:id="rId15"/>
    <p:sldId id="281" r:id="rId16"/>
    <p:sldId id="279" r:id="rId17"/>
    <p:sldId id="266" r:id="rId18"/>
    <p:sldId id="275" r:id="rId19"/>
    <p:sldId id="272" r:id="rId20"/>
    <p:sldId id="264" r:id="rId21"/>
    <p:sldId id="268" r:id="rId22"/>
    <p:sldId id="277"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0"/>
    <p:restoredTop sz="94663"/>
  </p:normalViewPr>
  <p:slideViewPr>
    <p:cSldViewPr snapToGrid="0" snapToObjects="1">
      <p:cViewPr varScale="1">
        <p:scale>
          <a:sx n="63" d="100"/>
          <a:sy n="63" d="100"/>
        </p:scale>
        <p:origin x="1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hyperlink" Target="https://eur-lex.europa.eu/LexUriServ/LexUriServ.do?uri=OJ:L:2004:158:0077:0123:en:PDF" TargetMode="External"/><Relationship Id="rId1" Type="http://schemas.openxmlformats.org/officeDocument/2006/relationships/hyperlink" Target="https://eur-lex.europa.eu/LexUriServ/LexUriServ.do?uri=OJ:L:2011:141:0001:0012:EN: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ur-lex.europa.eu/LexUriServ/LexUriServ.do?uri=OJ:L:2004:158:0077:0123:en:PDF" TargetMode="External"/><Relationship Id="rId1" Type="http://schemas.openxmlformats.org/officeDocument/2006/relationships/hyperlink" Target="https://eur-lex.europa.eu/LexUriServ/LexUriServ.do?uri=OJ:L:2011:141:0001:0012:EN: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FD5D0-334A-466C-A3F4-15B79165D1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05A9BE-DA66-4AE8-96EF-91F61BA7CC1F}">
      <dgm:prSet/>
      <dgm:spPr/>
      <dgm:t>
        <a:bodyPr/>
        <a:lstStyle/>
        <a:p>
          <a:r>
            <a:rPr lang="en-US"/>
            <a:t>Who is a worker?</a:t>
          </a:r>
        </a:p>
      </dgm:t>
    </dgm:pt>
    <dgm:pt modelId="{D4EFF34D-D1B1-43C9-AC9D-1A193B1534B1}" type="parTrans" cxnId="{CAE40666-593B-46CD-ADE6-763B969B8580}">
      <dgm:prSet/>
      <dgm:spPr/>
      <dgm:t>
        <a:bodyPr/>
        <a:lstStyle/>
        <a:p>
          <a:endParaRPr lang="en-US"/>
        </a:p>
      </dgm:t>
    </dgm:pt>
    <dgm:pt modelId="{5EF7C2A2-31B2-468D-8C60-A992D96D6A5F}" type="sibTrans" cxnId="{CAE40666-593B-46CD-ADE6-763B969B8580}">
      <dgm:prSet/>
      <dgm:spPr/>
      <dgm:t>
        <a:bodyPr/>
        <a:lstStyle/>
        <a:p>
          <a:endParaRPr lang="en-US"/>
        </a:p>
      </dgm:t>
    </dgm:pt>
    <dgm:pt modelId="{FFE2BD7D-677A-46F8-A801-B2112BC1A669}">
      <dgm:prSet/>
      <dgm:spPr/>
      <dgm:t>
        <a:bodyPr/>
        <a:lstStyle/>
        <a:p>
          <a:r>
            <a:rPr lang="en-US" dirty="0"/>
            <a:t>What rights do workers and their families enjoy?</a:t>
          </a:r>
        </a:p>
      </dgm:t>
    </dgm:pt>
    <dgm:pt modelId="{DF1A794E-BCF4-4577-A899-85ABBF5E8C83}" type="parTrans" cxnId="{5BE24E5D-1B92-4C66-9055-313F97FD4026}">
      <dgm:prSet/>
      <dgm:spPr/>
      <dgm:t>
        <a:bodyPr/>
        <a:lstStyle/>
        <a:p>
          <a:endParaRPr lang="en-US"/>
        </a:p>
      </dgm:t>
    </dgm:pt>
    <dgm:pt modelId="{319BA3A9-FF52-454E-92CF-065FC973F7CC}" type="sibTrans" cxnId="{5BE24E5D-1B92-4C66-9055-313F97FD4026}">
      <dgm:prSet/>
      <dgm:spPr/>
      <dgm:t>
        <a:bodyPr/>
        <a:lstStyle/>
        <a:p>
          <a:endParaRPr lang="en-US"/>
        </a:p>
      </dgm:t>
    </dgm:pt>
    <dgm:pt modelId="{9FB2F554-1159-4A3B-80EC-53A8925CD27B}">
      <dgm:prSet/>
      <dgm:spPr/>
      <dgm:t>
        <a:bodyPr/>
        <a:lstStyle/>
        <a:p>
          <a:r>
            <a:rPr lang="en-US" dirty="0"/>
            <a:t>What are the limits of EU workers rights?</a:t>
          </a:r>
        </a:p>
      </dgm:t>
    </dgm:pt>
    <dgm:pt modelId="{46DAE2E8-C030-4DB4-AC08-E14EC37B842D}" type="parTrans" cxnId="{43F62D8F-2A35-4A2D-822C-430D068E5FD5}">
      <dgm:prSet/>
      <dgm:spPr/>
      <dgm:t>
        <a:bodyPr/>
        <a:lstStyle/>
        <a:p>
          <a:endParaRPr lang="en-US"/>
        </a:p>
      </dgm:t>
    </dgm:pt>
    <dgm:pt modelId="{DA740D6B-25CB-4C68-923D-E945D5ACE07D}" type="sibTrans" cxnId="{43F62D8F-2A35-4A2D-822C-430D068E5FD5}">
      <dgm:prSet/>
      <dgm:spPr/>
      <dgm:t>
        <a:bodyPr/>
        <a:lstStyle/>
        <a:p>
          <a:endParaRPr lang="en-US"/>
        </a:p>
      </dgm:t>
    </dgm:pt>
    <dgm:pt modelId="{435ED55B-B6AB-4D2B-A4FB-5FBC6CA49E05}" type="pres">
      <dgm:prSet presAssocID="{90DFD5D0-334A-466C-A3F4-15B79165D180}" presName="linear" presStyleCnt="0">
        <dgm:presLayoutVars>
          <dgm:animLvl val="lvl"/>
          <dgm:resizeHandles val="exact"/>
        </dgm:presLayoutVars>
      </dgm:prSet>
      <dgm:spPr/>
    </dgm:pt>
    <dgm:pt modelId="{484A2B60-643D-4466-8F7B-EAA0ADD9555F}" type="pres">
      <dgm:prSet presAssocID="{2E05A9BE-DA66-4AE8-96EF-91F61BA7CC1F}" presName="parentText" presStyleLbl="node1" presStyleIdx="0" presStyleCnt="3">
        <dgm:presLayoutVars>
          <dgm:chMax val="0"/>
          <dgm:bulletEnabled val="1"/>
        </dgm:presLayoutVars>
      </dgm:prSet>
      <dgm:spPr/>
    </dgm:pt>
    <dgm:pt modelId="{E7A404EF-4E5D-440B-9ABE-B2964624D8EC}" type="pres">
      <dgm:prSet presAssocID="{5EF7C2A2-31B2-468D-8C60-A992D96D6A5F}" presName="spacer" presStyleCnt="0"/>
      <dgm:spPr/>
    </dgm:pt>
    <dgm:pt modelId="{560274EC-EF2B-4674-9C4C-49F455540937}" type="pres">
      <dgm:prSet presAssocID="{FFE2BD7D-677A-46F8-A801-B2112BC1A669}" presName="parentText" presStyleLbl="node1" presStyleIdx="1" presStyleCnt="3">
        <dgm:presLayoutVars>
          <dgm:chMax val="0"/>
          <dgm:bulletEnabled val="1"/>
        </dgm:presLayoutVars>
      </dgm:prSet>
      <dgm:spPr/>
    </dgm:pt>
    <dgm:pt modelId="{3C34BB26-8457-4091-9219-D6FA9AE9267E}" type="pres">
      <dgm:prSet presAssocID="{319BA3A9-FF52-454E-92CF-065FC973F7CC}" presName="spacer" presStyleCnt="0"/>
      <dgm:spPr/>
    </dgm:pt>
    <dgm:pt modelId="{6E39FF95-ED9C-4BA4-AEA6-56B48BFBE3C3}" type="pres">
      <dgm:prSet presAssocID="{9FB2F554-1159-4A3B-80EC-53A8925CD27B}" presName="parentText" presStyleLbl="node1" presStyleIdx="2" presStyleCnt="3">
        <dgm:presLayoutVars>
          <dgm:chMax val="0"/>
          <dgm:bulletEnabled val="1"/>
        </dgm:presLayoutVars>
      </dgm:prSet>
      <dgm:spPr/>
    </dgm:pt>
  </dgm:ptLst>
  <dgm:cxnLst>
    <dgm:cxn modelId="{FBE8E204-EA15-4FAE-B01C-4FD49D43ECB0}" type="presOf" srcId="{FFE2BD7D-677A-46F8-A801-B2112BC1A669}" destId="{560274EC-EF2B-4674-9C4C-49F455540937}" srcOrd="0" destOrd="0" presId="urn:microsoft.com/office/officeart/2005/8/layout/vList2"/>
    <dgm:cxn modelId="{49B88D38-3F28-4389-85AE-89ADD66A3585}" type="presOf" srcId="{2E05A9BE-DA66-4AE8-96EF-91F61BA7CC1F}" destId="{484A2B60-643D-4466-8F7B-EAA0ADD9555F}" srcOrd="0" destOrd="0" presId="urn:microsoft.com/office/officeart/2005/8/layout/vList2"/>
    <dgm:cxn modelId="{5BE24E5D-1B92-4C66-9055-313F97FD4026}" srcId="{90DFD5D0-334A-466C-A3F4-15B79165D180}" destId="{FFE2BD7D-677A-46F8-A801-B2112BC1A669}" srcOrd="1" destOrd="0" parTransId="{DF1A794E-BCF4-4577-A899-85ABBF5E8C83}" sibTransId="{319BA3A9-FF52-454E-92CF-065FC973F7CC}"/>
    <dgm:cxn modelId="{CAE40666-593B-46CD-ADE6-763B969B8580}" srcId="{90DFD5D0-334A-466C-A3F4-15B79165D180}" destId="{2E05A9BE-DA66-4AE8-96EF-91F61BA7CC1F}" srcOrd="0" destOrd="0" parTransId="{D4EFF34D-D1B1-43C9-AC9D-1A193B1534B1}" sibTransId="{5EF7C2A2-31B2-468D-8C60-A992D96D6A5F}"/>
    <dgm:cxn modelId="{43F62D8F-2A35-4A2D-822C-430D068E5FD5}" srcId="{90DFD5D0-334A-466C-A3F4-15B79165D180}" destId="{9FB2F554-1159-4A3B-80EC-53A8925CD27B}" srcOrd="2" destOrd="0" parTransId="{46DAE2E8-C030-4DB4-AC08-E14EC37B842D}" sibTransId="{DA740D6B-25CB-4C68-923D-E945D5ACE07D}"/>
    <dgm:cxn modelId="{6BE038B0-8559-4FA0-B6B2-AF27AC0701A0}" type="presOf" srcId="{9FB2F554-1159-4A3B-80EC-53A8925CD27B}" destId="{6E39FF95-ED9C-4BA4-AEA6-56B48BFBE3C3}" srcOrd="0" destOrd="0" presId="urn:microsoft.com/office/officeart/2005/8/layout/vList2"/>
    <dgm:cxn modelId="{82F54BE2-6CCC-4728-864A-5FBC01F63ED4}" type="presOf" srcId="{90DFD5D0-334A-466C-A3F4-15B79165D180}" destId="{435ED55B-B6AB-4D2B-A4FB-5FBC6CA49E05}" srcOrd="0" destOrd="0" presId="urn:microsoft.com/office/officeart/2005/8/layout/vList2"/>
    <dgm:cxn modelId="{7A56142E-5DAF-4494-9C07-696CF6363763}" type="presParOf" srcId="{435ED55B-B6AB-4D2B-A4FB-5FBC6CA49E05}" destId="{484A2B60-643D-4466-8F7B-EAA0ADD9555F}" srcOrd="0" destOrd="0" presId="urn:microsoft.com/office/officeart/2005/8/layout/vList2"/>
    <dgm:cxn modelId="{61F26DDE-5BCE-46BE-AE7B-D4BE63038612}" type="presParOf" srcId="{435ED55B-B6AB-4D2B-A4FB-5FBC6CA49E05}" destId="{E7A404EF-4E5D-440B-9ABE-B2964624D8EC}" srcOrd="1" destOrd="0" presId="urn:microsoft.com/office/officeart/2005/8/layout/vList2"/>
    <dgm:cxn modelId="{DBD4F6D7-C71F-49D7-9989-0AF8D5DFA3B9}" type="presParOf" srcId="{435ED55B-B6AB-4D2B-A4FB-5FBC6CA49E05}" destId="{560274EC-EF2B-4674-9C4C-49F455540937}" srcOrd="2" destOrd="0" presId="urn:microsoft.com/office/officeart/2005/8/layout/vList2"/>
    <dgm:cxn modelId="{CC5C0759-8352-4894-B7B2-1935ABEF9630}" type="presParOf" srcId="{435ED55B-B6AB-4D2B-A4FB-5FBC6CA49E05}" destId="{3C34BB26-8457-4091-9219-D6FA9AE9267E}" srcOrd="3" destOrd="0" presId="urn:microsoft.com/office/officeart/2005/8/layout/vList2"/>
    <dgm:cxn modelId="{C5549173-13C0-4690-9909-01061DBEC771}" type="presParOf" srcId="{435ED55B-B6AB-4D2B-A4FB-5FBC6CA49E05}" destId="{6E39FF95-ED9C-4BA4-AEA6-56B48BFBE3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BC165-54D8-9A46-81C3-5B0551383B88}" type="doc">
      <dgm:prSet loTypeId="urn:microsoft.com/office/officeart/2005/8/layout/default" loCatId="" qsTypeId="urn:microsoft.com/office/officeart/2005/8/quickstyle/simple3" qsCatId="simple" csTypeId="urn:microsoft.com/office/officeart/2005/8/colors/colorful5" csCatId="colorful" phldr="1"/>
      <dgm:spPr/>
      <dgm:t>
        <a:bodyPr/>
        <a:lstStyle/>
        <a:p>
          <a:endParaRPr lang="en-US"/>
        </a:p>
      </dgm:t>
    </dgm:pt>
    <dgm:pt modelId="{0E82A9F3-5DB9-D141-A9B5-C7237E526D5B}">
      <dgm:prSet phldrT="[Text]"/>
      <dgm:spPr/>
      <dgm:t>
        <a:bodyPr/>
        <a:lstStyle/>
        <a:p>
          <a:r>
            <a:rPr lang="en-US" u="sng" dirty="0"/>
            <a:t>Regulation 492/2011</a:t>
          </a:r>
        </a:p>
        <a:p>
          <a:r>
            <a:rPr lang="en-US" dirty="0"/>
            <a:t>Codifies and confers ‘positive’ rights to social advantages and substantive benefits enjoyed by domestic workers</a:t>
          </a:r>
        </a:p>
        <a:p>
          <a:r>
            <a:rPr lang="en-US" dirty="0"/>
            <a:t>Read it </a:t>
          </a:r>
          <a:r>
            <a:rPr lang="en-US" dirty="0">
              <a:hlinkClick xmlns:r="http://schemas.openxmlformats.org/officeDocument/2006/relationships" r:id="rId1"/>
            </a:rPr>
            <a:t>here</a:t>
          </a:r>
          <a:r>
            <a:rPr lang="en-US" dirty="0"/>
            <a:t>.</a:t>
          </a:r>
        </a:p>
      </dgm:t>
    </dgm:pt>
    <dgm:pt modelId="{6BD4C8DB-EDD9-644C-96A7-C8D6D1AB0A7D}" type="parTrans" cxnId="{9DF669A0-AB8D-5949-8396-3FE879643F80}">
      <dgm:prSet/>
      <dgm:spPr/>
      <dgm:t>
        <a:bodyPr/>
        <a:lstStyle/>
        <a:p>
          <a:endParaRPr lang="en-US"/>
        </a:p>
      </dgm:t>
    </dgm:pt>
    <dgm:pt modelId="{9979F998-F47E-4347-B4C3-C895670EB640}" type="sibTrans" cxnId="{9DF669A0-AB8D-5949-8396-3FE879643F80}">
      <dgm:prSet/>
      <dgm:spPr/>
      <dgm:t>
        <a:bodyPr/>
        <a:lstStyle/>
        <a:p>
          <a:endParaRPr lang="en-US"/>
        </a:p>
      </dgm:t>
    </dgm:pt>
    <dgm:pt modelId="{45FAEF11-4EE2-F34C-B889-4FFBCD0CB481}">
      <dgm:prSet phldrT="[Text]"/>
      <dgm:spPr/>
      <dgm:t>
        <a:bodyPr/>
        <a:lstStyle/>
        <a:p>
          <a:r>
            <a:rPr lang="en-US" u="sng" dirty="0"/>
            <a:t>Directive 2004/38</a:t>
          </a:r>
        </a:p>
        <a:p>
          <a:r>
            <a:rPr lang="en-US" dirty="0"/>
            <a:t>The ‘Citizens’ Rights Directive’.</a:t>
          </a:r>
        </a:p>
        <a:p>
          <a:r>
            <a:rPr lang="en-US" dirty="0"/>
            <a:t>Codifies and confers rights to residence and entry to workers, EU citizens (even if not economically active) and their families.</a:t>
          </a:r>
        </a:p>
        <a:p>
          <a:r>
            <a:rPr lang="en-US" dirty="0"/>
            <a:t>Art 24: principle of equal treatment.</a:t>
          </a:r>
        </a:p>
        <a:p>
          <a:r>
            <a:rPr lang="en-US" dirty="0"/>
            <a:t>Aspects apply to services and establishment.</a:t>
          </a:r>
        </a:p>
        <a:p>
          <a:r>
            <a:rPr lang="en-US" dirty="0"/>
            <a:t>Read it </a:t>
          </a:r>
          <a:r>
            <a:rPr lang="en-US" dirty="0">
              <a:hlinkClick xmlns:r="http://schemas.openxmlformats.org/officeDocument/2006/relationships" r:id="rId2"/>
            </a:rPr>
            <a:t>here</a:t>
          </a:r>
          <a:r>
            <a:rPr lang="en-US" dirty="0"/>
            <a:t>. </a:t>
          </a:r>
        </a:p>
      </dgm:t>
    </dgm:pt>
    <dgm:pt modelId="{8FB11BF7-D8AF-4D44-895C-A453F93B1941}" type="parTrans" cxnId="{B3256586-66BF-F543-8D06-083FAE804375}">
      <dgm:prSet/>
      <dgm:spPr/>
      <dgm:t>
        <a:bodyPr/>
        <a:lstStyle/>
        <a:p>
          <a:endParaRPr lang="en-US"/>
        </a:p>
      </dgm:t>
    </dgm:pt>
    <dgm:pt modelId="{CD10EAFA-E1A5-5E46-A6C0-3F38C247F471}" type="sibTrans" cxnId="{B3256586-66BF-F543-8D06-083FAE804375}">
      <dgm:prSet/>
      <dgm:spPr/>
      <dgm:t>
        <a:bodyPr/>
        <a:lstStyle/>
        <a:p>
          <a:endParaRPr lang="en-US"/>
        </a:p>
      </dgm:t>
    </dgm:pt>
    <dgm:pt modelId="{39068EA7-7847-074F-9E97-058C037A80F5}" type="pres">
      <dgm:prSet presAssocID="{5CEBC165-54D8-9A46-81C3-5B0551383B88}" presName="diagram" presStyleCnt="0">
        <dgm:presLayoutVars>
          <dgm:dir/>
          <dgm:resizeHandles val="exact"/>
        </dgm:presLayoutVars>
      </dgm:prSet>
      <dgm:spPr/>
    </dgm:pt>
    <dgm:pt modelId="{96A62123-2CA2-324F-9761-504560424A81}" type="pres">
      <dgm:prSet presAssocID="{0E82A9F3-5DB9-D141-A9B5-C7237E526D5B}" presName="node" presStyleLbl="node1" presStyleIdx="0" presStyleCnt="2">
        <dgm:presLayoutVars>
          <dgm:bulletEnabled val="1"/>
        </dgm:presLayoutVars>
      </dgm:prSet>
      <dgm:spPr/>
    </dgm:pt>
    <dgm:pt modelId="{C6A1B5BE-F8FC-F942-9B07-B1194E79CE0E}" type="pres">
      <dgm:prSet presAssocID="{9979F998-F47E-4347-B4C3-C895670EB640}" presName="sibTrans" presStyleCnt="0"/>
      <dgm:spPr/>
    </dgm:pt>
    <dgm:pt modelId="{B70C3C49-4373-8E4D-BAD0-264F9DB0F863}" type="pres">
      <dgm:prSet presAssocID="{45FAEF11-4EE2-F34C-B889-4FFBCD0CB481}" presName="node" presStyleLbl="node1" presStyleIdx="1" presStyleCnt="2">
        <dgm:presLayoutVars>
          <dgm:bulletEnabled val="1"/>
        </dgm:presLayoutVars>
      </dgm:prSet>
      <dgm:spPr/>
    </dgm:pt>
  </dgm:ptLst>
  <dgm:cxnLst>
    <dgm:cxn modelId="{93A1DF38-B3F4-FD4E-B115-96F6592488D6}" type="presOf" srcId="{0E82A9F3-5DB9-D141-A9B5-C7237E526D5B}" destId="{96A62123-2CA2-324F-9761-504560424A81}" srcOrd="0" destOrd="0" presId="urn:microsoft.com/office/officeart/2005/8/layout/default"/>
    <dgm:cxn modelId="{E1349A4A-027C-1E4C-B79B-93AE707C9564}" type="presOf" srcId="{45FAEF11-4EE2-F34C-B889-4FFBCD0CB481}" destId="{B70C3C49-4373-8E4D-BAD0-264F9DB0F863}" srcOrd="0" destOrd="0" presId="urn:microsoft.com/office/officeart/2005/8/layout/default"/>
    <dgm:cxn modelId="{B70F1371-AAB0-A44C-A6BF-33141E6057AC}" type="presOf" srcId="{5CEBC165-54D8-9A46-81C3-5B0551383B88}" destId="{39068EA7-7847-074F-9E97-058C037A80F5}" srcOrd="0" destOrd="0" presId="urn:microsoft.com/office/officeart/2005/8/layout/default"/>
    <dgm:cxn modelId="{B3256586-66BF-F543-8D06-083FAE804375}" srcId="{5CEBC165-54D8-9A46-81C3-5B0551383B88}" destId="{45FAEF11-4EE2-F34C-B889-4FFBCD0CB481}" srcOrd="1" destOrd="0" parTransId="{8FB11BF7-D8AF-4D44-895C-A453F93B1941}" sibTransId="{CD10EAFA-E1A5-5E46-A6C0-3F38C247F471}"/>
    <dgm:cxn modelId="{9DF669A0-AB8D-5949-8396-3FE879643F80}" srcId="{5CEBC165-54D8-9A46-81C3-5B0551383B88}" destId="{0E82A9F3-5DB9-D141-A9B5-C7237E526D5B}" srcOrd="0" destOrd="0" parTransId="{6BD4C8DB-EDD9-644C-96A7-C8D6D1AB0A7D}" sibTransId="{9979F998-F47E-4347-B4C3-C895670EB640}"/>
    <dgm:cxn modelId="{B76904D1-122A-FC4F-9987-16D8474C7453}" type="presParOf" srcId="{39068EA7-7847-074F-9E97-058C037A80F5}" destId="{96A62123-2CA2-324F-9761-504560424A81}" srcOrd="0" destOrd="0" presId="urn:microsoft.com/office/officeart/2005/8/layout/default"/>
    <dgm:cxn modelId="{14C40EF3-5504-F545-9F68-34D0000CB7EF}" type="presParOf" srcId="{39068EA7-7847-074F-9E97-058C037A80F5}" destId="{C6A1B5BE-F8FC-F942-9B07-B1194E79CE0E}" srcOrd="1" destOrd="0" presId="urn:microsoft.com/office/officeart/2005/8/layout/default"/>
    <dgm:cxn modelId="{192755A1-0CE2-DC40-A512-2CE82AD07A80}" type="presParOf" srcId="{39068EA7-7847-074F-9E97-058C037A80F5}" destId="{B70C3C49-4373-8E4D-BAD0-264F9DB0F86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AB080-B21E-4873-85DB-254C41D92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A7352FA-7391-40F2-91C5-57F7B789CFB5}">
      <dgm:prSet/>
      <dgm:spPr/>
      <dgm:t>
        <a:bodyPr/>
        <a:lstStyle/>
        <a:p>
          <a:r>
            <a:rPr lang="en-GB"/>
            <a:t>Applying the law to modern families – </a:t>
          </a:r>
          <a:endParaRPr lang="en-US"/>
        </a:p>
      </dgm:t>
    </dgm:pt>
    <dgm:pt modelId="{3D1AB593-4F94-429C-82A8-696F69BA7367}" type="parTrans" cxnId="{EF888101-F07D-4277-AE0E-EA060D6BFB18}">
      <dgm:prSet/>
      <dgm:spPr/>
      <dgm:t>
        <a:bodyPr/>
        <a:lstStyle/>
        <a:p>
          <a:endParaRPr lang="en-US"/>
        </a:p>
      </dgm:t>
    </dgm:pt>
    <dgm:pt modelId="{6AB0573E-252B-46A6-88AE-6653E5D83980}" type="sibTrans" cxnId="{EF888101-F07D-4277-AE0E-EA060D6BFB18}">
      <dgm:prSet/>
      <dgm:spPr/>
      <dgm:t>
        <a:bodyPr/>
        <a:lstStyle/>
        <a:p>
          <a:endParaRPr lang="en-US"/>
        </a:p>
      </dgm:t>
    </dgm:pt>
    <dgm:pt modelId="{78E00735-5DAF-4C8F-A0EA-42D1F780657C}">
      <dgm:prSet/>
      <dgm:spPr/>
      <dgm:t>
        <a:bodyPr/>
        <a:lstStyle/>
        <a:p>
          <a:r>
            <a:rPr lang="en-GB" dirty="0"/>
            <a:t>spouses </a:t>
          </a:r>
          <a:endParaRPr lang="en-US" dirty="0"/>
        </a:p>
      </dgm:t>
    </dgm:pt>
    <dgm:pt modelId="{556FB599-EF22-44BD-B2B0-41047D960290}" type="parTrans" cxnId="{5F49E232-883A-4969-897F-84495EBC5DEB}">
      <dgm:prSet/>
      <dgm:spPr/>
      <dgm:t>
        <a:bodyPr/>
        <a:lstStyle/>
        <a:p>
          <a:endParaRPr lang="en-US"/>
        </a:p>
      </dgm:t>
    </dgm:pt>
    <dgm:pt modelId="{EE1C69B6-B33C-4A03-AFAE-CCC9A878008E}" type="sibTrans" cxnId="{5F49E232-883A-4969-897F-84495EBC5DEB}">
      <dgm:prSet/>
      <dgm:spPr/>
      <dgm:t>
        <a:bodyPr/>
        <a:lstStyle/>
        <a:p>
          <a:endParaRPr lang="en-US"/>
        </a:p>
      </dgm:t>
    </dgm:pt>
    <dgm:pt modelId="{18A2953F-C9D3-4B49-8C23-4E06E36268E4}">
      <dgm:prSet/>
      <dgm:spPr/>
      <dgm:t>
        <a:bodyPr/>
        <a:lstStyle/>
        <a:p>
          <a:r>
            <a:rPr lang="en-GB"/>
            <a:t>children under 21 or dependent</a:t>
          </a:r>
          <a:endParaRPr lang="en-US"/>
        </a:p>
      </dgm:t>
    </dgm:pt>
    <dgm:pt modelId="{EDEC2F33-67A0-4DBA-BFEA-594D61B2A797}" type="parTrans" cxnId="{DB8546C2-86A0-4814-9324-6608CB01E508}">
      <dgm:prSet/>
      <dgm:spPr/>
      <dgm:t>
        <a:bodyPr/>
        <a:lstStyle/>
        <a:p>
          <a:endParaRPr lang="en-US"/>
        </a:p>
      </dgm:t>
    </dgm:pt>
    <dgm:pt modelId="{2081CBBB-57EF-4AA3-9E10-6C070CAE7954}" type="sibTrans" cxnId="{DB8546C2-86A0-4814-9324-6608CB01E508}">
      <dgm:prSet/>
      <dgm:spPr/>
      <dgm:t>
        <a:bodyPr/>
        <a:lstStyle/>
        <a:p>
          <a:endParaRPr lang="en-US"/>
        </a:p>
      </dgm:t>
    </dgm:pt>
    <dgm:pt modelId="{F89E4C0E-0A93-4DBE-A4A3-56E9C9581F5D}">
      <dgm:prSet/>
      <dgm:spPr/>
      <dgm:t>
        <a:bodyPr/>
        <a:lstStyle/>
        <a:p>
          <a:r>
            <a:rPr lang="en-GB"/>
            <a:t>grand-children</a:t>
          </a:r>
          <a:endParaRPr lang="en-US"/>
        </a:p>
      </dgm:t>
    </dgm:pt>
    <dgm:pt modelId="{1ADAFF65-D436-475E-93DB-0475DC2ACBC6}" type="parTrans" cxnId="{F8AFF897-6468-4731-BD30-AF7223294776}">
      <dgm:prSet/>
      <dgm:spPr/>
      <dgm:t>
        <a:bodyPr/>
        <a:lstStyle/>
        <a:p>
          <a:endParaRPr lang="en-US"/>
        </a:p>
      </dgm:t>
    </dgm:pt>
    <dgm:pt modelId="{D3A7E8CA-C7B2-4FDD-8D06-959635123F81}" type="sibTrans" cxnId="{F8AFF897-6468-4731-BD30-AF7223294776}">
      <dgm:prSet/>
      <dgm:spPr/>
      <dgm:t>
        <a:bodyPr/>
        <a:lstStyle/>
        <a:p>
          <a:endParaRPr lang="en-US"/>
        </a:p>
      </dgm:t>
    </dgm:pt>
    <dgm:pt modelId="{A371F987-B89E-420D-9C6C-0B2839D93892}">
      <dgm:prSet/>
      <dgm:spPr/>
      <dgm:t>
        <a:bodyPr/>
        <a:lstStyle/>
        <a:p>
          <a:r>
            <a:rPr lang="en-GB"/>
            <a:t>step-children</a:t>
          </a:r>
          <a:endParaRPr lang="en-US"/>
        </a:p>
      </dgm:t>
    </dgm:pt>
    <dgm:pt modelId="{787CE170-7B2F-4019-A3A2-89C617D64853}" type="parTrans" cxnId="{4A789BEA-3B6A-41AC-A20E-42A5A827B982}">
      <dgm:prSet/>
      <dgm:spPr/>
      <dgm:t>
        <a:bodyPr/>
        <a:lstStyle/>
        <a:p>
          <a:endParaRPr lang="en-US"/>
        </a:p>
      </dgm:t>
    </dgm:pt>
    <dgm:pt modelId="{CD0FD280-4D9A-47AB-A3B8-2810049889A9}" type="sibTrans" cxnId="{4A789BEA-3B6A-41AC-A20E-42A5A827B982}">
      <dgm:prSet/>
      <dgm:spPr/>
      <dgm:t>
        <a:bodyPr/>
        <a:lstStyle/>
        <a:p>
          <a:endParaRPr lang="en-US"/>
        </a:p>
      </dgm:t>
    </dgm:pt>
    <dgm:pt modelId="{3CCF33C3-0880-475A-ABDC-C538931C7CD3}">
      <dgm:prSet/>
      <dgm:spPr/>
      <dgm:t>
        <a:bodyPr/>
        <a:lstStyle/>
        <a:p>
          <a:r>
            <a:rPr lang="en-GB"/>
            <a:t>spouses of non-EU countries</a:t>
          </a:r>
          <a:endParaRPr lang="en-US"/>
        </a:p>
      </dgm:t>
    </dgm:pt>
    <dgm:pt modelId="{CEA07380-FE85-4BE1-BDA7-2684E622298F}" type="parTrans" cxnId="{2420A060-ED82-4BFC-993A-27EB6FC56E72}">
      <dgm:prSet/>
      <dgm:spPr/>
      <dgm:t>
        <a:bodyPr/>
        <a:lstStyle/>
        <a:p>
          <a:endParaRPr lang="en-US"/>
        </a:p>
      </dgm:t>
    </dgm:pt>
    <dgm:pt modelId="{F1B7439F-B5EB-4A95-B35C-8692F5B5529F}" type="sibTrans" cxnId="{2420A060-ED82-4BFC-993A-27EB6FC56E72}">
      <dgm:prSet/>
      <dgm:spPr/>
      <dgm:t>
        <a:bodyPr/>
        <a:lstStyle/>
        <a:p>
          <a:endParaRPr lang="en-US"/>
        </a:p>
      </dgm:t>
    </dgm:pt>
    <dgm:pt modelId="{B5C6EDC8-BCB5-43E3-B233-E5734EFE595A}">
      <dgm:prSet/>
      <dgm:spPr/>
      <dgm:t>
        <a:bodyPr/>
        <a:lstStyle/>
        <a:p>
          <a:r>
            <a:rPr lang="en-GB"/>
            <a:t>same-sex partners or spouses</a:t>
          </a:r>
          <a:endParaRPr lang="en-US"/>
        </a:p>
      </dgm:t>
    </dgm:pt>
    <dgm:pt modelId="{E3496F65-10CE-4178-89E2-F132683F668A}" type="parTrans" cxnId="{4F3ABEDA-A8A6-4F9D-B611-DB0F0FB8237C}">
      <dgm:prSet/>
      <dgm:spPr/>
      <dgm:t>
        <a:bodyPr/>
        <a:lstStyle/>
        <a:p>
          <a:endParaRPr lang="en-US"/>
        </a:p>
      </dgm:t>
    </dgm:pt>
    <dgm:pt modelId="{C885BC9A-CF3F-4C7E-ACDC-96398DE56863}" type="sibTrans" cxnId="{4F3ABEDA-A8A6-4F9D-B611-DB0F0FB8237C}">
      <dgm:prSet/>
      <dgm:spPr/>
      <dgm:t>
        <a:bodyPr/>
        <a:lstStyle/>
        <a:p>
          <a:endParaRPr lang="en-US"/>
        </a:p>
      </dgm:t>
    </dgm:pt>
    <dgm:pt modelId="{290BC0BC-5827-4E6C-8D85-B0B2CBE47FD1}">
      <dgm:prSet/>
      <dgm:spPr/>
      <dgm:t>
        <a:bodyPr/>
        <a:lstStyle/>
        <a:p>
          <a:r>
            <a:rPr lang="en-GB"/>
            <a:t>adopted children  </a:t>
          </a:r>
          <a:endParaRPr lang="en-US"/>
        </a:p>
      </dgm:t>
    </dgm:pt>
    <dgm:pt modelId="{1080701A-6D43-45C6-BD7D-26D2CB8411F6}" type="parTrans" cxnId="{A8FC49F3-C3DA-4575-BCD0-8C9B3D43EF20}">
      <dgm:prSet/>
      <dgm:spPr/>
      <dgm:t>
        <a:bodyPr/>
        <a:lstStyle/>
        <a:p>
          <a:endParaRPr lang="en-US"/>
        </a:p>
      </dgm:t>
    </dgm:pt>
    <dgm:pt modelId="{10E60257-0A67-40B1-9C99-9D50553B1264}" type="sibTrans" cxnId="{A8FC49F3-C3DA-4575-BCD0-8C9B3D43EF20}">
      <dgm:prSet/>
      <dgm:spPr/>
      <dgm:t>
        <a:bodyPr/>
        <a:lstStyle/>
        <a:p>
          <a:endParaRPr lang="en-US"/>
        </a:p>
      </dgm:t>
    </dgm:pt>
    <dgm:pt modelId="{842FB0BD-3684-4427-8911-5EA27883733D}" type="pres">
      <dgm:prSet presAssocID="{73EAB080-B21E-4873-85DB-254C41D92495}" presName="diagram" presStyleCnt="0">
        <dgm:presLayoutVars>
          <dgm:dir/>
          <dgm:resizeHandles val="exact"/>
        </dgm:presLayoutVars>
      </dgm:prSet>
      <dgm:spPr/>
    </dgm:pt>
    <dgm:pt modelId="{17DC4016-F60E-4158-A107-9FD56CECCCC4}" type="pres">
      <dgm:prSet presAssocID="{2A7352FA-7391-40F2-91C5-57F7B789CFB5}" presName="node" presStyleLbl="node1" presStyleIdx="0" presStyleCnt="8">
        <dgm:presLayoutVars>
          <dgm:bulletEnabled val="1"/>
        </dgm:presLayoutVars>
      </dgm:prSet>
      <dgm:spPr/>
    </dgm:pt>
    <dgm:pt modelId="{D2F33CDB-F452-4C0D-AF91-2386BC8408B0}" type="pres">
      <dgm:prSet presAssocID="{6AB0573E-252B-46A6-88AE-6653E5D83980}" presName="sibTrans" presStyleCnt="0"/>
      <dgm:spPr/>
    </dgm:pt>
    <dgm:pt modelId="{1EC2491A-D19A-43B9-A832-23669FFDE3A1}" type="pres">
      <dgm:prSet presAssocID="{78E00735-5DAF-4C8F-A0EA-42D1F780657C}" presName="node" presStyleLbl="node1" presStyleIdx="1" presStyleCnt="8">
        <dgm:presLayoutVars>
          <dgm:bulletEnabled val="1"/>
        </dgm:presLayoutVars>
      </dgm:prSet>
      <dgm:spPr/>
    </dgm:pt>
    <dgm:pt modelId="{024FBD44-AE77-4EBC-95B4-F8E5360FBB68}" type="pres">
      <dgm:prSet presAssocID="{EE1C69B6-B33C-4A03-AFAE-CCC9A878008E}" presName="sibTrans" presStyleCnt="0"/>
      <dgm:spPr/>
    </dgm:pt>
    <dgm:pt modelId="{ED68EC44-814F-4EFB-B1E8-59957A997A1A}" type="pres">
      <dgm:prSet presAssocID="{18A2953F-C9D3-4B49-8C23-4E06E36268E4}" presName="node" presStyleLbl="node1" presStyleIdx="2" presStyleCnt="8">
        <dgm:presLayoutVars>
          <dgm:bulletEnabled val="1"/>
        </dgm:presLayoutVars>
      </dgm:prSet>
      <dgm:spPr/>
    </dgm:pt>
    <dgm:pt modelId="{A329373D-08B8-48DC-B3DD-14F0851E5F5A}" type="pres">
      <dgm:prSet presAssocID="{2081CBBB-57EF-4AA3-9E10-6C070CAE7954}" presName="sibTrans" presStyleCnt="0"/>
      <dgm:spPr/>
    </dgm:pt>
    <dgm:pt modelId="{D2561A24-C8AF-48A9-B32F-9857E113D288}" type="pres">
      <dgm:prSet presAssocID="{F89E4C0E-0A93-4DBE-A4A3-56E9C9581F5D}" presName="node" presStyleLbl="node1" presStyleIdx="3" presStyleCnt="8">
        <dgm:presLayoutVars>
          <dgm:bulletEnabled val="1"/>
        </dgm:presLayoutVars>
      </dgm:prSet>
      <dgm:spPr/>
    </dgm:pt>
    <dgm:pt modelId="{581D80F5-AF2F-491B-B0D7-956CE9C338BA}" type="pres">
      <dgm:prSet presAssocID="{D3A7E8CA-C7B2-4FDD-8D06-959635123F81}" presName="sibTrans" presStyleCnt="0"/>
      <dgm:spPr/>
    </dgm:pt>
    <dgm:pt modelId="{01FF8424-2227-4056-A8E5-8CCCAABFC110}" type="pres">
      <dgm:prSet presAssocID="{A371F987-B89E-420D-9C6C-0B2839D93892}" presName="node" presStyleLbl="node1" presStyleIdx="4" presStyleCnt="8">
        <dgm:presLayoutVars>
          <dgm:bulletEnabled val="1"/>
        </dgm:presLayoutVars>
      </dgm:prSet>
      <dgm:spPr/>
    </dgm:pt>
    <dgm:pt modelId="{FD0A63A3-6222-4C33-AA43-0EAD678655EB}" type="pres">
      <dgm:prSet presAssocID="{CD0FD280-4D9A-47AB-A3B8-2810049889A9}" presName="sibTrans" presStyleCnt="0"/>
      <dgm:spPr/>
    </dgm:pt>
    <dgm:pt modelId="{70971030-15BC-46E2-BFF9-938107DE0284}" type="pres">
      <dgm:prSet presAssocID="{3CCF33C3-0880-475A-ABDC-C538931C7CD3}" presName="node" presStyleLbl="node1" presStyleIdx="5" presStyleCnt="8">
        <dgm:presLayoutVars>
          <dgm:bulletEnabled val="1"/>
        </dgm:presLayoutVars>
      </dgm:prSet>
      <dgm:spPr/>
    </dgm:pt>
    <dgm:pt modelId="{4BC5750F-12BF-419F-A478-8E83F27292E9}" type="pres">
      <dgm:prSet presAssocID="{F1B7439F-B5EB-4A95-B35C-8692F5B5529F}" presName="sibTrans" presStyleCnt="0"/>
      <dgm:spPr/>
    </dgm:pt>
    <dgm:pt modelId="{8B7B6253-5760-4F2E-A7D5-1FA6CCAE646C}" type="pres">
      <dgm:prSet presAssocID="{B5C6EDC8-BCB5-43E3-B233-E5734EFE595A}" presName="node" presStyleLbl="node1" presStyleIdx="6" presStyleCnt="8">
        <dgm:presLayoutVars>
          <dgm:bulletEnabled val="1"/>
        </dgm:presLayoutVars>
      </dgm:prSet>
      <dgm:spPr/>
    </dgm:pt>
    <dgm:pt modelId="{2A55C086-A759-4E0A-8DEA-6914B1167F81}" type="pres">
      <dgm:prSet presAssocID="{C885BC9A-CF3F-4C7E-ACDC-96398DE56863}" presName="sibTrans" presStyleCnt="0"/>
      <dgm:spPr/>
    </dgm:pt>
    <dgm:pt modelId="{E7863213-85C8-4EC7-9268-95712A18E709}" type="pres">
      <dgm:prSet presAssocID="{290BC0BC-5827-4E6C-8D85-B0B2CBE47FD1}" presName="node" presStyleLbl="node1" presStyleIdx="7" presStyleCnt="8">
        <dgm:presLayoutVars>
          <dgm:bulletEnabled val="1"/>
        </dgm:presLayoutVars>
      </dgm:prSet>
      <dgm:spPr/>
    </dgm:pt>
  </dgm:ptLst>
  <dgm:cxnLst>
    <dgm:cxn modelId="{EF888101-F07D-4277-AE0E-EA060D6BFB18}" srcId="{73EAB080-B21E-4873-85DB-254C41D92495}" destId="{2A7352FA-7391-40F2-91C5-57F7B789CFB5}" srcOrd="0" destOrd="0" parTransId="{3D1AB593-4F94-429C-82A8-696F69BA7367}" sibTransId="{6AB0573E-252B-46A6-88AE-6653E5D83980}"/>
    <dgm:cxn modelId="{9A75C910-0357-4BEB-8447-58B937EE599A}" type="presOf" srcId="{B5C6EDC8-BCB5-43E3-B233-E5734EFE595A}" destId="{8B7B6253-5760-4F2E-A7D5-1FA6CCAE646C}" srcOrd="0" destOrd="0" presId="urn:microsoft.com/office/officeart/2005/8/layout/default"/>
    <dgm:cxn modelId="{6E46DB31-E0EF-4116-8C3E-CAF5DDF7B61C}" type="presOf" srcId="{F89E4C0E-0A93-4DBE-A4A3-56E9C9581F5D}" destId="{D2561A24-C8AF-48A9-B32F-9857E113D288}" srcOrd="0" destOrd="0" presId="urn:microsoft.com/office/officeart/2005/8/layout/default"/>
    <dgm:cxn modelId="{5F49E232-883A-4969-897F-84495EBC5DEB}" srcId="{73EAB080-B21E-4873-85DB-254C41D92495}" destId="{78E00735-5DAF-4C8F-A0EA-42D1F780657C}" srcOrd="1" destOrd="0" parTransId="{556FB599-EF22-44BD-B2B0-41047D960290}" sibTransId="{EE1C69B6-B33C-4A03-AFAE-CCC9A878008E}"/>
    <dgm:cxn modelId="{2420A060-ED82-4BFC-993A-27EB6FC56E72}" srcId="{73EAB080-B21E-4873-85DB-254C41D92495}" destId="{3CCF33C3-0880-475A-ABDC-C538931C7CD3}" srcOrd="5" destOrd="0" parTransId="{CEA07380-FE85-4BE1-BDA7-2684E622298F}" sibTransId="{F1B7439F-B5EB-4A95-B35C-8692F5B5529F}"/>
    <dgm:cxn modelId="{E5197046-9E2B-4C74-9A59-E01EC3271F71}" type="presOf" srcId="{290BC0BC-5827-4E6C-8D85-B0B2CBE47FD1}" destId="{E7863213-85C8-4EC7-9268-95712A18E709}" srcOrd="0" destOrd="0" presId="urn:microsoft.com/office/officeart/2005/8/layout/default"/>
    <dgm:cxn modelId="{161D0C56-4B94-43EE-8862-5B9D60C29669}" type="presOf" srcId="{2A7352FA-7391-40F2-91C5-57F7B789CFB5}" destId="{17DC4016-F60E-4158-A107-9FD56CECCCC4}" srcOrd="0" destOrd="0" presId="urn:microsoft.com/office/officeart/2005/8/layout/default"/>
    <dgm:cxn modelId="{FE857E91-503B-44ED-9E8B-5A4B3ABDE9AD}" type="presOf" srcId="{73EAB080-B21E-4873-85DB-254C41D92495}" destId="{842FB0BD-3684-4427-8911-5EA27883733D}" srcOrd="0" destOrd="0" presId="urn:microsoft.com/office/officeart/2005/8/layout/default"/>
    <dgm:cxn modelId="{F8AFF897-6468-4731-BD30-AF7223294776}" srcId="{73EAB080-B21E-4873-85DB-254C41D92495}" destId="{F89E4C0E-0A93-4DBE-A4A3-56E9C9581F5D}" srcOrd="3" destOrd="0" parTransId="{1ADAFF65-D436-475E-93DB-0475DC2ACBC6}" sibTransId="{D3A7E8CA-C7B2-4FDD-8D06-959635123F81}"/>
    <dgm:cxn modelId="{7DBA47A9-3758-4072-8882-978199443C32}" type="presOf" srcId="{18A2953F-C9D3-4B49-8C23-4E06E36268E4}" destId="{ED68EC44-814F-4EFB-B1E8-59957A997A1A}" srcOrd="0" destOrd="0" presId="urn:microsoft.com/office/officeart/2005/8/layout/default"/>
    <dgm:cxn modelId="{DB8546C2-86A0-4814-9324-6608CB01E508}" srcId="{73EAB080-B21E-4873-85DB-254C41D92495}" destId="{18A2953F-C9D3-4B49-8C23-4E06E36268E4}" srcOrd="2" destOrd="0" parTransId="{EDEC2F33-67A0-4DBA-BFEA-594D61B2A797}" sibTransId="{2081CBBB-57EF-4AA3-9E10-6C070CAE7954}"/>
    <dgm:cxn modelId="{3D224FC3-18FF-4D82-9B30-82C3B577FC5D}" type="presOf" srcId="{A371F987-B89E-420D-9C6C-0B2839D93892}" destId="{01FF8424-2227-4056-A8E5-8CCCAABFC110}" srcOrd="0" destOrd="0" presId="urn:microsoft.com/office/officeart/2005/8/layout/default"/>
    <dgm:cxn modelId="{4F3ABEDA-A8A6-4F9D-B611-DB0F0FB8237C}" srcId="{73EAB080-B21E-4873-85DB-254C41D92495}" destId="{B5C6EDC8-BCB5-43E3-B233-E5734EFE595A}" srcOrd="6" destOrd="0" parTransId="{E3496F65-10CE-4178-89E2-F132683F668A}" sibTransId="{C885BC9A-CF3F-4C7E-ACDC-96398DE56863}"/>
    <dgm:cxn modelId="{25C00DE1-6255-492F-B99B-E69CB5D3C883}" type="presOf" srcId="{78E00735-5DAF-4C8F-A0EA-42D1F780657C}" destId="{1EC2491A-D19A-43B9-A832-23669FFDE3A1}" srcOrd="0" destOrd="0" presId="urn:microsoft.com/office/officeart/2005/8/layout/default"/>
    <dgm:cxn modelId="{4A789BEA-3B6A-41AC-A20E-42A5A827B982}" srcId="{73EAB080-B21E-4873-85DB-254C41D92495}" destId="{A371F987-B89E-420D-9C6C-0B2839D93892}" srcOrd="4" destOrd="0" parTransId="{787CE170-7B2F-4019-A3A2-89C617D64853}" sibTransId="{CD0FD280-4D9A-47AB-A3B8-2810049889A9}"/>
    <dgm:cxn modelId="{434237ED-9424-4900-8A0E-8D83245CF2C6}" type="presOf" srcId="{3CCF33C3-0880-475A-ABDC-C538931C7CD3}" destId="{70971030-15BC-46E2-BFF9-938107DE0284}" srcOrd="0" destOrd="0" presId="urn:microsoft.com/office/officeart/2005/8/layout/default"/>
    <dgm:cxn modelId="{A8FC49F3-C3DA-4575-BCD0-8C9B3D43EF20}" srcId="{73EAB080-B21E-4873-85DB-254C41D92495}" destId="{290BC0BC-5827-4E6C-8D85-B0B2CBE47FD1}" srcOrd="7" destOrd="0" parTransId="{1080701A-6D43-45C6-BD7D-26D2CB8411F6}" sibTransId="{10E60257-0A67-40B1-9C99-9D50553B1264}"/>
    <dgm:cxn modelId="{7E64A3E5-2230-46DD-9410-CB22EE722185}" type="presParOf" srcId="{842FB0BD-3684-4427-8911-5EA27883733D}" destId="{17DC4016-F60E-4158-A107-9FD56CECCCC4}" srcOrd="0" destOrd="0" presId="urn:microsoft.com/office/officeart/2005/8/layout/default"/>
    <dgm:cxn modelId="{EA7B61AB-ECC3-42FE-8B3A-4CA1BE99B801}" type="presParOf" srcId="{842FB0BD-3684-4427-8911-5EA27883733D}" destId="{D2F33CDB-F452-4C0D-AF91-2386BC8408B0}" srcOrd="1" destOrd="0" presId="urn:microsoft.com/office/officeart/2005/8/layout/default"/>
    <dgm:cxn modelId="{EC163E90-E5C6-4980-8834-0805616438E5}" type="presParOf" srcId="{842FB0BD-3684-4427-8911-5EA27883733D}" destId="{1EC2491A-D19A-43B9-A832-23669FFDE3A1}" srcOrd="2" destOrd="0" presId="urn:microsoft.com/office/officeart/2005/8/layout/default"/>
    <dgm:cxn modelId="{19B907DF-B381-4E04-9C17-2E363AF5889D}" type="presParOf" srcId="{842FB0BD-3684-4427-8911-5EA27883733D}" destId="{024FBD44-AE77-4EBC-95B4-F8E5360FBB68}" srcOrd="3" destOrd="0" presId="urn:microsoft.com/office/officeart/2005/8/layout/default"/>
    <dgm:cxn modelId="{500CE16E-8F7A-4EA6-8BE1-C936D033EBDB}" type="presParOf" srcId="{842FB0BD-3684-4427-8911-5EA27883733D}" destId="{ED68EC44-814F-4EFB-B1E8-59957A997A1A}" srcOrd="4" destOrd="0" presId="urn:microsoft.com/office/officeart/2005/8/layout/default"/>
    <dgm:cxn modelId="{3F7DBD3B-AC71-4233-9BA1-96F0E5E4B367}" type="presParOf" srcId="{842FB0BD-3684-4427-8911-5EA27883733D}" destId="{A329373D-08B8-48DC-B3DD-14F0851E5F5A}" srcOrd="5" destOrd="0" presId="urn:microsoft.com/office/officeart/2005/8/layout/default"/>
    <dgm:cxn modelId="{250BEB00-F786-4B13-A8FD-004D8F79593B}" type="presParOf" srcId="{842FB0BD-3684-4427-8911-5EA27883733D}" destId="{D2561A24-C8AF-48A9-B32F-9857E113D288}" srcOrd="6" destOrd="0" presId="urn:microsoft.com/office/officeart/2005/8/layout/default"/>
    <dgm:cxn modelId="{E53B298B-0831-4147-84EE-3FA2FEF12152}" type="presParOf" srcId="{842FB0BD-3684-4427-8911-5EA27883733D}" destId="{581D80F5-AF2F-491B-B0D7-956CE9C338BA}" srcOrd="7" destOrd="0" presId="urn:microsoft.com/office/officeart/2005/8/layout/default"/>
    <dgm:cxn modelId="{4F96661E-A005-4D48-A8D9-B40722F6CBFF}" type="presParOf" srcId="{842FB0BD-3684-4427-8911-5EA27883733D}" destId="{01FF8424-2227-4056-A8E5-8CCCAABFC110}" srcOrd="8" destOrd="0" presId="urn:microsoft.com/office/officeart/2005/8/layout/default"/>
    <dgm:cxn modelId="{684321DC-EF39-43C9-AD81-B40E55DEAA6A}" type="presParOf" srcId="{842FB0BD-3684-4427-8911-5EA27883733D}" destId="{FD0A63A3-6222-4C33-AA43-0EAD678655EB}" srcOrd="9" destOrd="0" presId="urn:microsoft.com/office/officeart/2005/8/layout/default"/>
    <dgm:cxn modelId="{D013CB07-C010-47C2-9F0E-E5C632CD35AA}" type="presParOf" srcId="{842FB0BD-3684-4427-8911-5EA27883733D}" destId="{70971030-15BC-46E2-BFF9-938107DE0284}" srcOrd="10" destOrd="0" presId="urn:microsoft.com/office/officeart/2005/8/layout/default"/>
    <dgm:cxn modelId="{1DBEC782-DD85-49DD-8155-026CAFF94B5E}" type="presParOf" srcId="{842FB0BD-3684-4427-8911-5EA27883733D}" destId="{4BC5750F-12BF-419F-A478-8E83F27292E9}" srcOrd="11" destOrd="0" presId="urn:microsoft.com/office/officeart/2005/8/layout/default"/>
    <dgm:cxn modelId="{EEACC741-3864-4A50-9407-1532AD14EA76}" type="presParOf" srcId="{842FB0BD-3684-4427-8911-5EA27883733D}" destId="{8B7B6253-5760-4F2E-A7D5-1FA6CCAE646C}" srcOrd="12" destOrd="0" presId="urn:microsoft.com/office/officeart/2005/8/layout/default"/>
    <dgm:cxn modelId="{95398087-79B4-4CA5-8104-C33D8F13A915}" type="presParOf" srcId="{842FB0BD-3684-4427-8911-5EA27883733D}" destId="{2A55C086-A759-4E0A-8DEA-6914B1167F81}" srcOrd="13" destOrd="0" presId="urn:microsoft.com/office/officeart/2005/8/layout/default"/>
    <dgm:cxn modelId="{23A2E755-1265-4B04-936A-AEDD46370335}" type="presParOf" srcId="{842FB0BD-3684-4427-8911-5EA27883733D}" destId="{E7863213-85C8-4EC7-9268-95712A18E70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A2B60-643D-4466-8F7B-EAA0ADD9555F}">
      <dsp:nvSpPr>
        <dsp:cNvPr id="0" name=""/>
        <dsp:cNvSpPr/>
      </dsp:nvSpPr>
      <dsp:spPr>
        <a:xfrm>
          <a:off x="0" y="3763"/>
          <a:ext cx="6263640" cy="1747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Who is a worker?</a:t>
          </a:r>
        </a:p>
      </dsp:txBody>
      <dsp:txXfrm>
        <a:off x="85326" y="89089"/>
        <a:ext cx="6092988" cy="1577254"/>
      </dsp:txXfrm>
    </dsp:sp>
    <dsp:sp modelId="{560274EC-EF2B-4674-9C4C-49F455540937}">
      <dsp:nvSpPr>
        <dsp:cNvPr id="0" name=""/>
        <dsp:cNvSpPr/>
      </dsp:nvSpPr>
      <dsp:spPr>
        <a:xfrm>
          <a:off x="0" y="1878390"/>
          <a:ext cx="6263640" cy="174790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What rights do workers and their families enjoy?</a:t>
          </a:r>
        </a:p>
      </dsp:txBody>
      <dsp:txXfrm>
        <a:off x="85326" y="1963716"/>
        <a:ext cx="6092988" cy="1577254"/>
      </dsp:txXfrm>
    </dsp:sp>
    <dsp:sp modelId="{6E39FF95-ED9C-4BA4-AEA6-56B48BFBE3C3}">
      <dsp:nvSpPr>
        <dsp:cNvPr id="0" name=""/>
        <dsp:cNvSpPr/>
      </dsp:nvSpPr>
      <dsp:spPr>
        <a:xfrm>
          <a:off x="0" y="3753017"/>
          <a:ext cx="6263640" cy="17479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What are the limits of EU workers rights?</a:t>
          </a:r>
        </a:p>
      </dsp:txBody>
      <dsp:txXfrm>
        <a:off x="85326" y="3838343"/>
        <a:ext cx="6092988" cy="1577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2123-2CA2-324F-9761-504560424A81}">
      <dsp:nvSpPr>
        <dsp:cNvPr id="0" name=""/>
        <dsp:cNvSpPr/>
      </dsp:nvSpPr>
      <dsp:spPr>
        <a:xfrm>
          <a:off x="1283" y="538625"/>
          <a:ext cx="5006206" cy="30037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Regulation 492/2011</a:t>
          </a:r>
        </a:p>
        <a:p>
          <a:pPr marL="0" lvl="0" indent="0" algn="ctr" defTabSz="889000">
            <a:lnSpc>
              <a:spcPct val="90000"/>
            </a:lnSpc>
            <a:spcBef>
              <a:spcPct val="0"/>
            </a:spcBef>
            <a:spcAft>
              <a:spcPct val="35000"/>
            </a:spcAft>
            <a:buNone/>
          </a:pPr>
          <a:r>
            <a:rPr lang="en-US" sz="2000" kern="1200" dirty="0"/>
            <a:t>Codifies and confers ‘positive’ rights to social advantages and substantive benefits enjoyed by domestic workers</a:t>
          </a:r>
        </a:p>
        <a:p>
          <a:pPr marL="0" lvl="0" indent="0" algn="ctr" defTabSz="889000">
            <a:lnSpc>
              <a:spcPct val="90000"/>
            </a:lnSpc>
            <a:spcBef>
              <a:spcPct val="0"/>
            </a:spcBef>
            <a:spcAft>
              <a:spcPct val="35000"/>
            </a:spcAft>
            <a:buNone/>
          </a:pPr>
          <a:r>
            <a:rPr lang="en-US" sz="2000" kern="1200" dirty="0"/>
            <a:t>Read it </a:t>
          </a:r>
          <a:r>
            <a:rPr lang="en-US" sz="2000" kern="1200" dirty="0">
              <a:hlinkClick xmlns:r="http://schemas.openxmlformats.org/officeDocument/2006/relationships" r:id="rId1"/>
            </a:rPr>
            <a:t>here</a:t>
          </a:r>
          <a:r>
            <a:rPr lang="en-US" sz="2000" kern="1200" dirty="0"/>
            <a:t>.</a:t>
          </a:r>
        </a:p>
      </dsp:txBody>
      <dsp:txXfrm>
        <a:off x="1283" y="538625"/>
        <a:ext cx="5006206" cy="3003723"/>
      </dsp:txXfrm>
    </dsp:sp>
    <dsp:sp modelId="{B70C3C49-4373-8E4D-BAD0-264F9DB0F863}">
      <dsp:nvSpPr>
        <dsp:cNvPr id="0" name=""/>
        <dsp:cNvSpPr/>
      </dsp:nvSpPr>
      <dsp:spPr>
        <a:xfrm>
          <a:off x="5508110" y="538625"/>
          <a:ext cx="5006206" cy="3003723"/>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Directive 2004/38</a:t>
          </a:r>
        </a:p>
        <a:p>
          <a:pPr marL="0" lvl="0" indent="0" algn="ctr" defTabSz="889000">
            <a:lnSpc>
              <a:spcPct val="90000"/>
            </a:lnSpc>
            <a:spcBef>
              <a:spcPct val="0"/>
            </a:spcBef>
            <a:spcAft>
              <a:spcPct val="35000"/>
            </a:spcAft>
            <a:buNone/>
          </a:pPr>
          <a:r>
            <a:rPr lang="en-US" sz="2000" kern="1200" dirty="0"/>
            <a:t>The ‘Citizens’ Rights Directive’.</a:t>
          </a:r>
        </a:p>
        <a:p>
          <a:pPr marL="0" lvl="0" indent="0" algn="ctr" defTabSz="889000">
            <a:lnSpc>
              <a:spcPct val="90000"/>
            </a:lnSpc>
            <a:spcBef>
              <a:spcPct val="0"/>
            </a:spcBef>
            <a:spcAft>
              <a:spcPct val="35000"/>
            </a:spcAft>
            <a:buNone/>
          </a:pPr>
          <a:r>
            <a:rPr lang="en-US" sz="2000" kern="1200" dirty="0"/>
            <a:t>Codifies and confers rights to residence and entry to workers, EU citizens (even if not economically active) and their families.</a:t>
          </a:r>
        </a:p>
        <a:p>
          <a:pPr marL="0" lvl="0" indent="0" algn="ctr" defTabSz="889000">
            <a:lnSpc>
              <a:spcPct val="90000"/>
            </a:lnSpc>
            <a:spcBef>
              <a:spcPct val="0"/>
            </a:spcBef>
            <a:spcAft>
              <a:spcPct val="35000"/>
            </a:spcAft>
            <a:buNone/>
          </a:pPr>
          <a:r>
            <a:rPr lang="en-US" sz="2000" kern="1200" dirty="0"/>
            <a:t>Art 24: principle of equal treatment.</a:t>
          </a:r>
        </a:p>
        <a:p>
          <a:pPr marL="0" lvl="0" indent="0" algn="ctr" defTabSz="889000">
            <a:lnSpc>
              <a:spcPct val="90000"/>
            </a:lnSpc>
            <a:spcBef>
              <a:spcPct val="0"/>
            </a:spcBef>
            <a:spcAft>
              <a:spcPct val="35000"/>
            </a:spcAft>
            <a:buNone/>
          </a:pPr>
          <a:r>
            <a:rPr lang="en-US" sz="2000" kern="1200" dirty="0"/>
            <a:t>Aspects apply to services and establishment.</a:t>
          </a:r>
        </a:p>
        <a:p>
          <a:pPr marL="0" lvl="0" indent="0" algn="ctr" defTabSz="889000">
            <a:lnSpc>
              <a:spcPct val="90000"/>
            </a:lnSpc>
            <a:spcBef>
              <a:spcPct val="0"/>
            </a:spcBef>
            <a:spcAft>
              <a:spcPct val="35000"/>
            </a:spcAft>
            <a:buNone/>
          </a:pPr>
          <a:r>
            <a:rPr lang="en-US" sz="2000" kern="1200" dirty="0"/>
            <a:t>Read it </a:t>
          </a:r>
          <a:r>
            <a:rPr lang="en-US" sz="2000" kern="1200" dirty="0">
              <a:hlinkClick xmlns:r="http://schemas.openxmlformats.org/officeDocument/2006/relationships" r:id="rId2"/>
            </a:rPr>
            <a:t>here</a:t>
          </a:r>
          <a:r>
            <a:rPr lang="en-US" sz="2000" kern="1200" dirty="0"/>
            <a:t>. </a:t>
          </a:r>
        </a:p>
      </dsp:txBody>
      <dsp:txXfrm>
        <a:off x="5508110" y="538625"/>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C4016-F60E-4158-A107-9FD56CECCCC4}">
      <dsp:nvSpPr>
        <dsp:cNvPr id="0" name=""/>
        <dsp:cNvSpPr/>
      </dsp:nvSpPr>
      <dsp:spPr>
        <a:xfrm>
          <a:off x="2192" y="95490"/>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Applying the law to modern families – </a:t>
          </a:r>
          <a:endParaRPr lang="en-US" sz="2000" kern="1200"/>
        </a:p>
      </dsp:txBody>
      <dsp:txXfrm>
        <a:off x="2192" y="95490"/>
        <a:ext cx="1739773" cy="1043864"/>
      </dsp:txXfrm>
    </dsp:sp>
    <dsp:sp modelId="{1EC2491A-D19A-43B9-A832-23669FFDE3A1}">
      <dsp:nvSpPr>
        <dsp:cNvPr id="0" name=""/>
        <dsp:cNvSpPr/>
      </dsp:nvSpPr>
      <dsp:spPr>
        <a:xfrm>
          <a:off x="1915944" y="95490"/>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spouses </a:t>
          </a:r>
          <a:endParaRPr lang="en-US" sz="2000" kern="1200" dirty="0"/>
        </a:p>
      </dsp:txBody>
      <dsp:txXfrm>
        <a:off x="1915944" y="95490"/>
        <a:ext cx="1739773" cy="1043864"/>
      </dsp:txXfrm>
    </dsp:sp>
    <dsp:sp modelId="{ED68EC44-814F-4EFB-B1E8-59957A997A1A}">
      <dsp:nvSpPr>
        <dsp:cNvPr id="0" name=""/>
        <dsp:cNvSpPr/>
      </dsp:nvSpPr>
      <dsp:spPr>
        <a:xfrm>
          <a:off x="3829695" y="95490"/>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children under 21 or dependent</a:t>
          </a:r>
          <a:endParaRPr lang="en-US" sz="2000" kern="1200"/>
        </a:p>
      </dsp:txBody>
      <dsp:txXfrm>
        <a:off x="3829695" y="95490"/>
        <a:ext cx="1739773" cy="1043864"/>
      </dsp:txXfrm>
    </dsp:sp>
    <dsp:sp modelId="{D2561A24-C8AF-48A9-B32F-9857E113D288}">
      <dsp:nvSpPr>
        <dsp:cNvPr id="0" name=""/>
        <dsp:cNvSpPr/>
      </dsp:nvSpPr>
      <dsp:spPr>
        <a:xfrm>
          <a:off x="5743446" y="95490"/>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grand-children</a:t>
          </a:r>
          <a:endParaRPr lang="en-US" sz="2000" kern="1200"/>
        </a:p>
      </dsp:txBody>
      <dsp:txXfrm>
        <a:off x="5743446" y="95490"/>
        <a:ext cx="1739773" cy="1043864"/>
      </dsp:txXfrm>
    </dsp:sp>
    <dsp:sp modelId="{01FF8424-2227-4056-A8E5-8CCCAABFC110}">
      <dsp:nvSpPr>
        <dsp:cNvPr id="0" name=""/>
        <dsp:cNvSpPr/>
      </dsp:nvSpPr>
      <dsp:spPr>
        <a:xfrm>
          <a:off x="2192" y="1313332"/>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step-children</a:t>
          </a:r>
          <a:endParaRPr lang="en-US" sz="2000" kern="1200"/>
        </a:p>
      </dsp:txBody>
      <dsp:txXfrm>
        <a:off x="2192" y="1313332"/>
        <a:ext cx="1739773" cy="1043864"/>
      </dsp:txXfrm>
    </dsp:sp>
    <dsp:sp modelId="{70971030-15BC-46E2-BFF9-938107DE0284}">
      <dsp:nvSpPr>
        <dsp:cNvPr id="0" name=""/>
        <dsp:cNvSpPr/>
      </dsp:nvSpPr>
      <dsp:spPr>
        <a:xfrm>
          <a:off x="1915944" y="1313332"/>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spouses of non-EU countries</a:t>
          </a:r>
          <a:endParaRPr lang="en-US" sz="2000" kern="1200"/>
        </a:p>
      </dsp:txBody>
      <dsp:txXfrm>
        <a:off x="1915944" y="1313332"/>
        <a:ext cx="1739773" cy="1043864"/>
      </dsp:txXfrm>
    </dsp:sp>
    <dsp:sp modelId="{8B7B6253-5760-4F2E-A7D5-1FA6CCAE646C}">
      <dsp:nvSpPr>
        <dsp:cNvPr id="0" name=""/>
        <dsp:cNvSpPr/>
      </dsp:nvSpPr>
      <dsp:spPr>
        <a:xfrm>
          <a:off x="3829695" y="1313332"/>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same-sex partners or spouses</a:t>
          </a:r>
          <a:endParaRPr lang="en-US" sz="2000" kern="1200"/>
        </a:p>
      </dsp:txBody>
      <dsp:txXfrm>
        <a:off x="3829695" y="1313332"/>
        <a:ext cx="1739773" cy="1043864"/>
      </dsp:txXfrm>
    </dsp:sp>
    <dsp:sp modelId="{E7863213-85C8-4EC7-9268-95712A18E709}">
      <dsp:nvSpPr>
        <dsp:cNvPr id="0" name=""/>
        <dsp:cNvSpPr/>
      </dsp:nvSpPr>
      <dsp:spPr>
        <a:xfrm>
          <a:off x="5743446" y="1313332"/>
          <a:ext cx="1739773" cy="10438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adopted children  </a:t>
          </a:r>
          <a:endParaRPr lang="en-US" sz="2000" kern="1200"/>
        </a:p>
      </dsp:txBody>
      <dsp:txXfrm>
        <a:off x="5743446" y="1313332"/>
        <a:ext cx="1739773" cy="10438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FF3FB-9A30-8C45-8E76-68EDC0E3E139}" type="datetimeFigureOut">
              <a:rPr lang="en-US" smtClean="0"/>
              <a:t>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F6D45-CB19-9348-90D4-A6FA6FFF21CF}" type="slidenum">
              <a:rPr lang="en-US" smtClean="0"/>
              <a:t>‹#›</a:t>
            </a:fld>
            <a:endParaRPr lang="en-US"/>
          </a:p>
        </p:txBody>
      </p:sp>
    </p:spTree>
    <p:extLst>
      <p:ext uri="{BB962C8B-B14F-4D97-AF65-F5344CB8AC3E}">
        <p14:creationId xmlns:p14="http://schemas.microsoft.com/office/powerpoint/2010/main" val="174994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F6D45-CB19-9348-90D4-A6FA6FFF21CF}" type="slidenum">
              <a:rPr lang="en-US" smtClean="0"/>
              <a:t>1</a:t>
            </a:fld>
            <a:endParaRPr lang="en-US"/>
          </a:p>
        </p:txBody>
      </p:sp>
    </p:spTree>
    <p:extLst>
      <p:ext uri="{BB962C8B-B14F-4D97-AF65-F5344CB8AC3E}">
        <p14:creationId xmlns:p14="http://schemas.microsoft.com/office/powerpoint/2010/main" val="342215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F6D45-CB19-9348-90D4-A6FA6FFF21CF}" type="slidenum">
              <a:rPr lang="en-US" smtClean="0"/>
              <a:t>4</a:t>
            </a:fld>
            <a:endParaRPr lang="en-US"/>
          </a:p>
        </p:txBody>
      </p:sp>
    </p:spTree>
    <p:extLst>
      <p:ext uri="{BB962C8B-B14F-4D97-AF65-F5344CB8AC3E}">
        <p14:creationId xmlns:p14="http://schemas.microsoft.com/office/powerpoint/2010/main" val="396848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F6D45-CB19-9348-90D4-A6FA6FFF21CF}" type="slidenum">
              <a:rPr lang="en-US" smtClean="0"/>
              <a:t>8</a:t>
            </a:fld>
            <a:endParaRPr lang="en-US"/>
          </a:p>
        </p:txBody>
      </p:sp>
    </p:spTree>
    <p:extLst>
      <p:ext uri="{BB962C8B-B14F-4D97-AF65-F5344CB8AC3E}">
        <p14:creationId xmlns:p14="http://schemas.microsoft.com/office/powerpoint/2010/main" val="321125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F6D45-CB19-9348-90D4-A6FA6FFF21CF}" type="slidenum">
              <a:rPr lang="en-US" smtClean="0"/>
              <a:t>12</a:t>
            </a:fld>
            <a:endParaRPr lang="en-US"/>
          </a:p>
        </p:txBody>
      </p:sp>
    </p:spTree>
    <p:extLst>
      <p:ext uri="{BB962C8B-B14F-4D97-AF65-F5344CB8AC3E}">
        <p14:creationId xmlns:p14="http://schemas.microsoft.com/office/powerpoint/2010/main" val="355102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F6D45-CB19-9348-90D4-A6FA6FFF21CF}" type="slidenum">
              <a:rPr lang="en-US" smtClean="0"/>
              <a:t>17</a:t>
            </a:fld>
            <a:endParaRPr lang="en-US"/>
          </a:p>
        </p:txBody>
      </p:sp>
    </p:spTree>
    <p:extLst>
      <p:ext uri="{BB962C8B-B14F-4D97-AF65-F5344CB8AC3E}">
        <p14:creationId xmlns:p14="http://schemas.microsoft.com/office/powerpoint/2010/main" val="12024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F6D45-CB19-9348-90D4-A6FA6FFF21CF}" type="slidenum">
              <a:rPr lang="en-US" smtClean="0"/>
              <a:t>20</a:t>
            </a:fld>
            <a:endParaRPr lang="en-US"/>
          </a:p>
        </p:txBody>
      </p:sp>
    </p:spTree>
    <p:extLst>
      <p:ext uri="{BB962C8B-B14F-4D97-AF65-F5344CB8AC3E}">
        <p14:creationId xmlns:p14="http://schemas.microsoft.com/office/powerpoint/2010/main" val="242747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C104-24F6-524D-A904-F2441EC8E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734BA2-554D-EC48-997B-A7B684EA1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29D9D4-AA73-C040-9C8F-3364A8C255DA}"/>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5" name="Footer Placeholder 4">
            <a:extLst>
              <a:ext uri="{FF2B5EF4-FFF2-40B4-BE49-F238E27FC236}">
                <a16:creationId xmlns:a16="http://schemas.microsoft.com/office/drawing/2014/main" id="{7BDA02D3-1D65-8043-BB80-B712CA4FC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29F66-3C9B-6E4E-A63D-CDFD52244107}"/>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272043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4D0D-7383-614C-A407-0BE404053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5CE06-C139-D045-9962-1CC528FA40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5F4C9-4CD6-3D44-8232-A4347B2E8071}"/>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5" name="Footer Placeholder 4">
            <a:extLst>
              <a:ext uri="{FF2B5EF4-FFF2-40B4-BE49-F238E27FC236}">
                <a16:creationId xmlns:a16="http://schemas.microsoft.com/office/drawing/2014/main" id="{7AE2BF75-9F47-0D41-BAC8-07BF27F2D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A9CB0-B063-6E42-82D1-D9298AEB12B8}"/>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332617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84B09-3464-7843-9AC8-7811BF8FA7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F1E2A7-7B09-4F4A-B6BD-F47DFF27B2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40CEE-BEF4-0844-AD3E-24FE3D22EA59}"/>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5" name="Footer Placeholder 4">
            <a:extLst>
              <a:ext uri="{FF2B5EF4-FFF2-40B4-BE49-F238E27FC236}">
                <a16:creationId xmlns:a16="http://schemas.microsoft.com/office/drawing/2014/main" id="{970C75DB-5549-A644-B9A6-30CCC072F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4321B-0277-AB40-8608-80FF36452673}"/>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407013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54E9-4188-F046-94CF-28662BC9AF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2B51C-57D4-CC4D-8142-DE28126F5D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4B0A7-59CF-3C4A-B622-B22D576D146C}"/>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5" name="Footer Placeholder 4">
            <a:extLst>
              <a:ext uri="{FF2B5EF4-FFF2-40B4-BE49-F238E27FC236}">
                <a16:creationId xmlns:a16="http://schemas.microsoft.com/office/drawing/2014/main" id="{C533B31E-1DDA-9946-AA09-E1A46E9B1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342C9-43B9-2641-9E6F-4B91D176050C}"/>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67317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5FB8-D8B8-8248-B8A4-4E6387130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27BE6A-0C3B-C943-B9EC-8F1A14D88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6410E7-E3D5-3A43-BE1D-71308742BD50}"/>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5" name="Footer Placeholder 4">
            <a:extLst>
              <a:ext uri="{FF2B5EF4-FFF2-40B4-BE49-F238E27FC236}">
                <a16:creationId xmlns:a16="http://schemas.microsoft.com/office/drawing/2014/main" id="{A516119E-1469-5342-B717-16CFFF899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2BFD3-238E-2D4C-B7CA-F9BCA059DFBB}"/>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292357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1133-5336-A348-BB0F-6F5438709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3AAE2D-3068-6C43-A580-6234B42C65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0D0BAE-8B54-2D4E-B16C-B01BF36E81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21EBB-E3D0-1846-978D-87AE58C3730F}"/>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6" name="Footer Placeholder 5">
            <a:extLst>
              <a:ext uri="{FF2B5EF4-FFF2-40B4-BE49-F238E27FC236}">
                <a16:creationId xmlns:a16="http://schemas.microsoft.com/office/drawing/2014/main" id="{66769A57-F2D9-C54A-B11D-139296157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03D45-D0AC-6F44-A5AC-6172521FB9A8}"/>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10843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8A74-2A2A-0843-8C13-BCC803C11F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D017F-0E95-4A4F-92EB-ABA21BBD6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6F9B8F-FD02-0A45-8182-84E1D190AB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89B9BB-ACFC-A340-A73F-1FFB07D99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2F0C69-9F44-BF43-A374-D760BAC5E7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7A224-0327-E840-BFCF-C90DA083A019}"/>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8" name="Footer Placeholder 7">
            <a:extLst>
              <a:ext uri="{FF2B5EF4-FFF2-40B4-BE49-F238E27FC236}">
                <a16:creationId xmlns:a16="http://schemas.microsoft.com/office/drawing/2014/main" id="{221EE8E9-3B15-7E49-A7BF-A1B2C73D4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BBCBA4-837E-F040-A902-304B17256CBC}"/>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163871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E098-1B36-504A-BEA1-EEF6AAB28C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935A8-B320-2B4E-AE27-9FD1052E518E}"/>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4" name="Footer Placeholder 3">
            <a:extLst>
              <a:ext uri="{FF2B5EF4-FFF2-40B4-BE49-F238E27FC236}">
                <a16:creationId xmlns:a16="http://schemas.microsoft.com/office/drawing/2014/main" id="{231FCF32-A0B3-4145-86B0-8DA402D7FB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C27D45-C143-DB46-B417-5663D41FF896}"/>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27004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2A655-6D86-924F-9B91-49578762FA49}"/>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3" name="Footer Placeholder 2">
            <a:extLst>
              <a:ext uri="{FF2B5EF4-FFF2-40B4-BE49-F238E27FC236}">
                <a16:creationId xmlns:a16="http://schemas.microsoft.com/office/drawing/2014/main" id="{DBAA4B10-682A-AF49-B930-790596A6BD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CB9B7E-C0DB-CC41-8810-9D4910904841}"/>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10450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31A0-37CD-5D41-8A9E-09FAA9D91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EC723-7F9B-EC43-9BE7-7827FCCD7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47155-85B8-D74D-BED8-D09BC069F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273F6E-BD9F-3E44-83B3-98C9A7B0E385}"/>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6" name="Footer Placeholder 5">
            <a:extLst>
              <a:ext uri="{FF2B5EF4-FFF2-40B4-BE49-F238E27FC236}">
                <a16:creationId xmlns:a16="http://schemas.microsoft.com/office/drawing/2014/main" id="{25E8E130-D80D-9D45-AAC4-9665AA9A4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DE337-5121-4D4E-9AD0-CAE2B6F102B7}"/>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44835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FC0C-AC5A-A448-A844-A814409E3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991B5-419E-A248-9F17-8AB7D1602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4BCE0D-55D4-AD48-988A-C5EFF09E2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32891C-E389-8F46-86D0-F62E837D1F2A}"/>
              </a:ext>
            </a:extLst>
          </p:cNvPr>
          <p:cNvSpPr>
            <a:spLocks noGrp="1"/>
          </p:cNvSpPr>
          <p:nvPr>
            <p:ph type="dt" sz="half" idx="10"/>
          </p:nvPr>
        </p:nvSpPr>
        <p:spPr/>
        <p:txBody>
          <a:bodyPr/>
          <a:lstStyle/>
          <a:p>
            <a:fld id="{855B98EB-2A9B-A543-ACA5-43F41C02FFCA}" type="datetimeFigureOut">
              <a:rPr lang="en-US" smtClean="0"/>
              <a:t>1/4/2025</a:t>
            </a:fld>
            <a:endParaRPr lang="en-US"/>
          </a:p>
        </p:txBody>
      </p:sp>
      <p:sp>
        <p:nvSpPr>
          <p:cNvPr id="6" name="Footer Placeholder 5">
            <a:extLst>
              <a:ext uri="{FF2B5EF4-FFF2-40B4-BE49-F238E27FC236}">
                <a16:creationId xmlns:a16="http://schemas.microsoft.com/office/drawing/2014/main" id="{2D60D078-ABB1-514D-8591-39E6686B6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492B0-80E5-A140-A0AC-C0F23A4439E7}"/>
              </a:ext>
            </a:extLst>
          </p:cNvPr>
          <p:cNvSpPr>
            <a:spLocks noGrp="1"/>
          </p:cNvSpPr>
          <p:nvPr>
            <p:ph type="sldNum" sz="quarter" idx="12"/>
          </p:nvPr>
        </p:nvSpPr>
        <p:spPr/>
        <p:txBody>
          <a:bodyPr/>
          <a:lstStyle/>
          <a:p>
            <a:fld id="{03121277-D67C-7043-BA4C-95D311A8A35A}" type="slidenum">
              <a:rPr lang="en-US" smtClean="0"/>
              <a:t>‹#›</a:t>
            </a:fld>
            <a:endParaRPr lang="en-US"/>
          </a:p>
        </p:txBody>
      </p:sp>
    </p:spTree>
    <p:extLst>
      <p:ext uri="{BB962C8B-B14F-4D97-AF65-F5344CB8AC3E}">
        <p14:creationId xmlns:p14="http://schemas.microsoft.com/office/powerpoint/2010/main" val="97940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2A0A6-9145-7C43-892C-54D236473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4BC4E-DB9D-A14F-904E-B6484D984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EA710-971D-4C4C-98C9-B16016555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B98EB-2A9B-A543-ACA5-43F41C02FFCA}" type="datetimeFigureOut">
              <a:rPr lang="en-US" smtClean="0"/>
              <a:t>1/4/2025</a:t>
            </a:fld>
            <a:endParaRPr lang="en-US"/>
          </a:p>
        </p:txBody>
      </p:sp>
      <p:sp>
        <p:nvSpPr>
          <p:cNvPr id="5" name="Footer Placeholder 4">
            <a:extLst>
              <a:ext uri="{FF2B5EF4-FFF2-40B4-BE49-F238E27FC236}">
                <a16:creationId xmlns:a16="http://schemas.microsoft.com/office/drawing/2014/main" id="{D32A3635-9A09-F640-9CAF-60487AAD1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AE4298-B53D-0F49-8354-FAB684020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21277-D67C-7043-BA4C-95D311A8A35A}" type="slidenum">
              <a:rPr lang="en-US" smtClean="0"/>
              <a:t>‹#›</a:t>
            </a:fld>
            <a:endParaRPr lang="en-US"/>
          </a:p>
        </p:txBody>
      </p:sp>
    </p:spTree>
    <p:extLst>
      <p:ext uri="{BB962C8B-B14F-4D97-AF65-F5344CB8AC3E}">
        <p14:creationId xmlns:p14="http://schemas.microsoft.com/office/powerpoint/2010/main" val="34940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netivist.org/debate/eu-freedom-of-movemen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ulawanalysis.blogspot.com/2019/03/guardianship-free-movement-and-right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7D44-F782-4340-8BCF-F9B981516B00}"/>
              </a:ext>
            </a:extLst>
          </p:cNvPr>
          <p:cNvSpPr>
            <a:spLocks noGrp="1"/>
          </p:cNvSpPr>
          <p:nvPr>
            <p:ph type="ctrTitle"/>
          </p:nvPr>
        </p:nvSpPr>
        <p:spPr>
          <a:xfrm>
            <a:off x="7464614" y="1783959"/>
            <a:ext cx="4087306" cy="2889114"/>
          </a:xfrm>
        </p:spPr>
        <p:txBody>
          <a:bodyPr anchor="b">
            <a:normAutofit/>
          </a:bodyPr>
          <a:lstStyle/>
          <a:p>
            <a:pPr algn="l"/>
            <a:r>
              <a:rPr lang="en-US" sz="3800" b="1" dirty="0"/>
              <a:t>EU Law</a:t>
            </a:r>
            <a:br>
              <a:rPr lang="en-US" sz="3800" b="1" dirty="0"/>
            </a:br>
            <a:br>
              <a:rPr lang="en-US" sz="3800" b="1" dirty="0"/>
            </a:br>
            <a:r>
              <a:rPr lang="en-US" sz="3800" b="1" dirty="0"/>
              <a:t>Free Movement of Workers</a:t>
            </a:r>
          </a:p>
        </p:txBody>
      </p:sp>
      <p:sp>
        <p:nvSpPr>
          <p:cNvPr id="44" name="Freeform: Shape 4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93B289E3-20AB-2D49-AB49-54F78510DFA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140" r="1821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EE6FE61B-317C-774E-AB51-3CD54A721C2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etivist.org/debate/eu-freedom-of-move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4593549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B39E6-4586-0D46-A532-CD1833D351AB}"/>
              </a:ext>
            </a:extLst>
          </p:cNvPr>
          <p:cNvSpPr>
            <a:spLocks noGrp="1"/>
          </p:cNvSpPr>
          <p:nvPr>
            <p:ph type="title"/>
          </p:nvPr>
        </p:nvSpPr>
        <p:spPr>
          <a:xfrm>
            <a:off x="5297762" y="329184"/>
            <a:ext cx="6251110" cy="1783080"/>
          </a:xfrm>
        </p:spPr>
        <p:txBody>
          <a:bodyPr anchor="b">
            <a:normAutofit/>
          </a:bodyPr>
          <a:lstStyle/>
          <a:p>
            <a:r>
              <a:rPr lang="en-US" sz="5400"/>
              <a:t>Indirect discrimination</a:t>
            </a:r>
          </a:p>
        </p:txBody>
      </p:sp>
      <p:pic>
        <p:nvPicPr>
          <p:cNvPr id="5122" name="Picture 2" descr="Farewell to “Derry Girls”, a masterful comedy about the Troubles">
            <a:extLst>
              <a:ext uri="{FF2B5EF4-FFF2-40B4-BE49-F238E27FC236}">
                <a16:creationId xmlns:a16="http://schemas.microsoft.com/office/drawing/2014/main" id="{C2C4B759-375D-7379-F47D-0E2A4026E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79" r="3432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1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CA1CDF-FF99-B940-82D9-1BBE4C495C20}"/>
              </a:ext>
            </a:extLst>
          </p:cNvPr>
          <p:cNvSpPr>
            <a:spLocks noGrp="1"/>
          </p:cNvSpPr>
          <p:nvPr>
            <p:ph idx="1"/>
          </p:nvPr>
        </p:nvSpPr>
        <p:spPr>
          <a:xfrm>
            <a:off x="5297762" y="2706624"/>
            <a:ext cx="6251110" cy="3483864"/>
          </a:xfrm>
        </p:spPr>
        <p:txBody>
          <a:bodyPr>
            <a:normAutofit/>
          </a:bodyPr>
          <a:lstStyle/>
          <a:p>
            <a:r>
              <a:rPr lang="en-US" sz="1500" dirty="0"/>
              <a:t>Frequently occurs where worker access to benefits or other social advantages are made conditional on something which home state nationals can more easily (or only) satisfy. </a:t>
            </a:r>
          </a:p>
          <a:p>
            <a:r>
              <a:rPr lang="en-US" sz="1500" dirty="0"/>
              <a:t>Case 15/69 </a:t>
            </a:r>
            <a:r>
              <a:rPr lang="en-US" sz="1500" i="1" dirty="0" err="1"/>
              <a:t>Ugliola</a:t>
            </a:r>
            <a:r>
              <a:rPr lang="en-US" sz="1500" dirty="0"/>
              <a:t>: German workers’ security of employment included time spent in the German army</a:t>
            </a:r>
          </a:p>
          <a:p>
            <a:r>
              <a:rPr lang="en-US" sz="1500" dirty="0"/>
              <a:t>Case 152/73 </a:t>
            </a:r>
            <a:r>
              <a:rPr lang="en-US" sz="1500" i="1" dirty="0" err="1"/>
              <a:t>Sotgiu</a:t>
            </a:r>
            <a:r>
              <a:rPr lang="en-US" sz="1500" dirty="0"/>
              <a:t>: separation allowance increased for workers residing and working within Germany but not for those who work in Germany but reside abroad.</a:t>
            </a:r>
          </a:p>
          <a:p>
            <a:r>
              <a:rPr lang="en-US" sz="1500" dirty="0"/>
              <a:t>Case 379/87 </a:t>
            </a:r>
            <a:r>
              <a:rPr lang="en-US" sz="1500" i="1" dirty="0"/>
              <a:t>Groener</a:t>
            </a:r>
            <a:r>
              <a:rPr lang="en-US" sz="1500" dirty="0"/>
              <a:t>: a requirement that a teacher working in Ireland is competent in the Irish language – might be proportionate in some circumstances but not in others.</a:t>
            </a:r>
          </a:p>
          <a:p>
            <a:r>
              <a:rPr lang="en-US" sz="1500" dirty="0"/>
              <a:t>Note: language requirements may be permitted under Article 3 of Regulation 492/2011. </a:t>
            </a:r>
          </a:p>
        </p:txBody>
      </p:sp>
    </p:spTree>
    <p:extLst>
      <p:ext uri="{BB962C8B-B14F-4D97-AF65-F5344CB8AC3E}">
        <p14:creationId xmlns:p14="http://schemas.microsoft.com/office/powerpoint/2010/main" val="31878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7680-644D-6C4E-9918-12D0F2FF9989}"/>
              </a:ext>
            </a:extLst>
          </p:cNvPr>
          <p:cNvSpPr>
            <a:spLocks noGrp="1"/>
          </p:cNvSpPr>
          <p:nvPr>
            <p:ph type="title"/>
          </p:nvPr>
        </p:nvSpPr>
        <p:spPr>
          <a:xfrm>
            <a:off x="6417733" y="490537"/>
            <a:ext cx="5291663" cy="1628775"/>
          </a:xfrm>
        </p:spPr>
        <p:txBody>
          <a:bodyPr anchor="b">
            <a:normAutofit/>
          </a:bodyPr>
          <a:lstStyle/>
          <a:p>
            <a:r>
              <a:rPr lang="en-US" sz="4000"/>
              <a:t>Measures impeding market access</a:t>
            </a:r>
          </a:p>
        </p:txBody>
      </p:sp>
      <p:pic>
        <p:nvPicPr>
          <p:cNvPr id="4" name="Picture 3">
            <a:extLst>
              <a:ext uri="{FF2B5EF4-FFF2-40B4-BE49-F238E27FC236}">
                <a16:creationId xmlns:a16="http://schemas.microsoft.com/office/drawing/2014/main" id="{A8AF2C43-676A-CE4C-A3A5-B53B3602B4DC}"/>
              </a:ext>
            </a:extLst>
          </p:cNvPr>
          <p:cNvPicPr>
            <a:picLocks noChangeAspect="1"/>
          </p:cNvPicPr>
          <p:nvPr/>
        </p:nvPicPr>
        <p:blipFill rotWithShape="1">
          <a:blip r:embed="rId2"/>
          <a:srcRect l="13535" r="29785"/>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AE368FB5-8614-5043-9C31-9698D9A8CE10}"/>
              </a:ext>
            </a:extLst>
          </p:cNvPr>
          <p:cNvSpPr>
            <a:spLocks noGrp="1"/>
          </p:cNvSpPr>
          <p:nvPr>
            <p:ph idx="1"/>
          </p:nvPr>
        </p:nvSpPr>
        <p:spPr>
          <a:xfrm>
            <a:off x="6176431" y="2333769"/>
            <a:ext cx="5774266" cy="4033694"/>
          </a:xfrm>
        </p:spPr>
        <p:txBody>
          <a:bodyPr>
            <a:noAutofit/>
          </a:bodyPr>
          <a:lstStyle/>
          <a:p>
            <a:r>
              <a:rPr lang="en-US" sz="2400" dirty="0"/>
              <a:t>Neither directly or indirectly discriminatory on grounds of nationality but still impeding free movement.</a:t>
            </a:r>
          </a:p>
          <a:p>
            <a:r>
              <a:rPr lang="en-US" sz="2400" i="1" dirty="0"/>
              <a:t>Bosman</a:t>
            </a:r>
            <a:r>
              <a:rPr lang="en-US" sz="2400" dirty="0"/>
              <a:t>: Bosman is out of contract with RSC Liège. He wants to move to US Dunkerque – but the UEFA rules required a fee to be paid even though he was out of contract. </a:t>
            </a:r>
          </a:p>
          <a:p>
            <a:r>
              <a:rPr lang="en-US" sz="2400" dirty="0"/>
              <a:t>Case C-232/01 </a:t>
            </a:r>
            <a:r>
              <a:rPr lang="en-US" sz="2400" i="1" dirty="0"/>
              <a:t>Van Lent</a:t>
            </a:r>
            <a:r>
              <a:rPr lang="en-US" sz="2400" dirty="0"/>
              <a:t>: rules prohibiting those domiciled in Belgium from using cars registered in another Member State.</a:t>
            </a:r>
          </a:p>
        </p:txBody>
      </p:sp>
    </p:spTree>
    <p:extLst>
      <p:ext uri="{BB962C8B-B14F-4D97-AF65-F5344CB8AC3E}">
        <p14:creationId xmlns:p14="http://schemas.microsoft.com/office/powerpoint/2010/main" val="17690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0">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DDE7358-A556-9C43-B4C9-3678B291705D}"/>
              </a:ext>
            </a:extLst>
          </p:cNvPr>
          <p:cNvSpPr>
            <a:spLocks noGrp="1"/>
          </p:cNvSpPr>
          <p:nvPr>
            <p:ph type="title"/>
          </p:nvPr>
        </p:nvSpPr>
        <p:spPr>
          <a:xfrm>
            <a:off x="838200" y="5529884"/>
            <a:ext cx="8078342" cy="1096331"/>
          </a:xfrm>
        </p:spPr>
        <p:txBody>
          <a:bodyPr>
            <a:normAutofit/>
          </a:bodyPr>
          <a:lstStyle/>
          <a:p>
            <a:r>
              <a:rPr lang="en-US" sz="3400" dirty="0"/>
              <a:t>Article 45 is fleshed out out by two pieces of secondary legislation</a:t>
            </a:r>
          </a:p>
        </p:txBody>
      </p:sp>
      <p:graphicFrame>
        <p:nvGraphicFramePr>
          <p:cNvPr id="4" name="Content Placeholder 3">
            <a:extLst>
              <a:ext uri="{FF2B5EF4-FFF2-40B4-BE49-F238E27FC236}">
                <a16:creationId xmlns:a16="http://schemas.microsoft.com/office/drawing/2014/main" id="{2D212EE2-3003-FF44-BAF7-2DB5B327EEBB}"/>
              </a:ext>
            </a:extLst>
          </p:cNvPr>
          <p:cNvGraphicFramePr>
            <a:graphicFrameLocks noGrp="1"/>
          </p:cNvGraphicFramePr>
          <p:nvPr>
            <p:ph idx="1"/>
            <p:extLst>
              <p:ext uri="{D42A27DB-BD31-4B8C-83A1-F6EECF244321}">
                <p14:modId xmlns:p14="http://schemas.microsoft.com/office/powerpoint/2010/main" val="3657635359"/>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50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0C2A1-9C24-4EDF-8436-921D3BF55F5F}"/>
              </a:ext>
            </a:extLst>
          </p:cNvPr>
          <p:cNvSpPr>
            <a:spLocks noGrp="1"/>
          </p:cNvSpPr>
          <p:nvPr>
            <p:ph type="title"/>
          </p:nvPr>
        </p:nvSpPr>
        <p:spPr>
          <a:xfrm>
            <a:off x="761800" y="762001"/>
            <a:ext cx="5334197" cy="1708242"/>
          </a:xfrm>
        </p:spPr>
        <p:txBody>
          <a:bodyPr anchor="ctr">
            <a:normAutofit/>
          </a:bodyPr>
          <a:lstStyle/>
          <a:p>
            <a:r>
              <a:rPr lang="en-GB" sz="4000"/>
              <a:t>EU citizens – family members </a:t>
            </a:r>
          </a:p>
        </p:txBody>
      </p:sp>
      <p:sp>
        <p:nvSpPr>
          <p:cNvPr id="3" name="Content Placeholder 2">
            <a:extLst>
              <a:ext uri="{FF2B5EF4-FFF2-40B4-BE49-F238E27FC236}">
                <a16:creationId xmlns:a16="http://schemas.microsoft.com/office/drawing/2014/main" id="{B7D86176-13F2-4EE4-B4A8-631B0CDB3CA0}"/>
              </a:ext>
            </a:extLst>
          </p:cNvPr>
          <p:cNvSpPr>
            <a:spLocks noGrp="1"/>
          </p:cNvSpPr>
          <p:nvPr>
            <p:ph idx="1"/>
          </p:nvPr>
        </p:nvSpPr>
        <p:spPr>
          <a:xfrm>
            <a:off x="761800" y="2470244"/>
            <a:ext cx="5334197" cy="3769835"/>
          </a:xfrm>
        </p:spPr>
        <p:txBody>
          <a:bodyPr anchor="ctr">
            <a:normAutofit fontScale="92500" lnSpcReduction="10000"/>
          </a:bodyPr>
          <a:lstStyle/>
          <a:p>
            <a:pPr lvl="0"/>
            <a:r>
              <a:rPr lang="en-GB" sz="1800" dirty="0"/>
              <a:t>Art 2.2, Directive 2004/38, ‘family members’ defined as: </a:t>
            </a:r>
          </a:p>
          <a:p>
            <a:pPr lvl="0"/>
            <a:r>
              <a:rPr lang="en-GB" sz="1800" dirty="0"/>
              <a:t>the </a:t>
            </a:r>
            <a:r>
              <a:rPr lang="en-GB" sz="1800" u="sng" dirty="0"/>
              <a:t>spouse</a:t>
            </a:r>
            <a:r>
              <a:rPr lang="en-GB" sz="1800" dirty="0"/>
              <a:t>; </a:t>
            </a:r>
            <a:endParaRPr lang="en-US" sz="1800" dirty="0"/>
          </a:p>
          <a:p>
            <a:pPr lvl="0"/>
            <a:r>
              <a:rPr lang="en-GB" sz="1800" dirty="0"/>
              <a:t>the </a:t>
            </a:r>
            <a:r>
              <a:rPr lang="en-GB" sz="1800" u="sng" dirty="0"/>
              <a:t>partner </a:t>
            </a:r>
            <a:r>
              <a:rPr lang="en-GB" sz="1800" dirty="0"/>
              <a:t>with whom the Union citizen has contracted a </a:t>
            </a:r>
            <a:r>
              <a:rPr lang="en-GB" sz="1800" u="sng" dirty="0"/>
              <a:t>registered partnership</a:t>
            </a:r>
            <a:r>
              <a:rPr lang="en-GB" sz="1800" dirty="0"/>
              <a:t>, on the basis of the </a:t>
            </a:r>
            <a:r>
              <a:rPr lang="en-GB" sz="1800" u="sng" dirty="0"/>
              <a:t>legislation of a Member State</a:t>
            </a:r>
            <a:r>
              <a:rPr lang="en-GB" sz="1800" dirty="0"/>
              <a:t>, if the legislation of the host Member State treats </a:t>
            </a:r>
            <a:r>
              <a:rPr lang="en-GB" sz="1800" u="sng" dirty="0"/>
              <a:t>registered partnerships as equivalent to marriage </a:t>
            </a:r>
            <a:r>
              <a:rPr lang="en-GB" sz="1800" dirty="0"/>
              <a:t>and in accordance with the </a:t>
            </a:r>
            <a:r>
              <a:rPr lang="en-GB" sz="1800" u="sng" dirty="0"/>
              <a:t>conditions laid down in </a:t>
            </a:r>
            <a:r>
              <a:rPr lang="en-GB" sz="1800" dirty="0"/>
              <a:t>the relevant legislation of the host Member State; </a:t>
            </a:r>
            <a:endParaRPr lang="en-US" sz="1800" dirty="0"/>
          </a:p>
          <a:p>
            <a:pPr lvl="0"/>
            <a:r>
              <a:rPr lang="en-GB" sz="1800" dirty="0"/>
              <a:t>the </a:t>
            </a:r>
            <a:r>
              <a:rPr lang="en-GB" sz="1800" u="sng" dirty="0"/>
              <a:t>direct descendants </a:t>
            </a:r>
            <a:r>
              <a:rPr lang="en-GB" sz="1800" dirty="0"/>
              <a:t>who are </a:t>
            </a:r>
            <a:r>
              <a:rPr lang="en-GB" sz="1800" u="sng" dirty="0"/>
              <a:t>under the age of 21 or are dependants </a:t>
            </a:r>
            <a:r>
              <a:rPr lang="en-GB" sz="1800" dirty="0"/>
              <a:t>and those of the spouse or partner as defined in point (b);</a:t>
            </a:r>
            <a:endParaRPr lang="en-US" sz="1800" dirty="0"/>
          </a:p>
          <a:p>
            <a:pPr lvl="0"/>
            <a:r>
              <a:rPr lang="en-GB" sz="1800" dirty="0"/>
              <a:t>the </a:t>
            </a:r>
            <a:r>
              <a:rPr lang="en-GB" sz="1800" u="sng" dirty="0"/>
              <a:t>dependent direct relatives </a:t>
            </a:r>
            <a:r>
              <a:rPr lang="en-GB" sz="1800" dirty="0"/>
              <a:t>in the ascending line and those of the spouse or partner as defined in point (b);</a:t>
            </a:r>
            <a:endParaRPr lang="en-US" sz="1800" dirty="0"/>
          </a:p>
          <a:p>
            <a:endParaRPr lang="en-GB" sz="1600" dirty="0"/>
          </a:p>
        </p:txBody>
      </p:sp>
      <p:pic>
        <p:nvPicPr>
          <p:cNvPr id="12" name="Picture 11" descr="Two people holding each other's hands">
            <a:extLst>
              <a:ext uri="{FF2B5EF4-FFF2-40B4-BE49-F238E27FC236}">
                <a16:creationId xmlns:a16="http://schemas.microsoft.com/office/drawing/2014/main" id="{83DA610D-78B8-864F-AA62-D1EE04E6E128}"/>
              </a:ext>
            </a:extLst>
          </p:cNvPr>
          <p:cNvPicPr>
            <a:picLocks noChangeAspect="1"/>
          </p:cNvPicPr>
          <p:nvPr/>
        </p:nvPicPr>
        <p:blipFill>
          <a:blip r:embed="rId2"/>
          <a:srcRect l="21028" r="2713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30686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092A70-FAC2-4E9F-B101-EFF4DC14F4F0}"/>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EU citizens – extended family members</a:t>
            </a:r>
          </a:p>
        </p:txBody>
      </p:sp>
      <p:sp>
        <p:nvSpPr>
          <p:cNvPr id="3" name="Content Placeholder 2">
            <a:extLst>
              <a:ext uri="{FF2B5EF4-FFF2-40B4-BE49-F238E27FC236}">
                <a16:creationId xmlns:a16="http://schemas.microsoft.com/office/drawing/2014/main" id="{C639EC05-B750-47A0-875A-13BE2C7ACE28}"/>
              </a:ext>
            </a:extLst>
          </p:cNvPr>
          <p:cNvSpPr>
            <a:spLocks noGrp="1"/>
          </p:cNvSpPr>
          <p:nvPr>
            <p:ph idx="1"/>
          </p:nvPr>
        </p:nvSpPr>
        <p:spPr>
          <a:xfrm>
            <a:off x="6503158" y="649480"/>
            <a:ext cx="4862447" cy="5546047"/>
          </a:xfrm>
        </p:spPr>
        <p:txBody>
          <a:bodyPr anchor="ctr">
            <a:normAutofit/>
          </a:bodyPr>
          <a:lstStyle/>
          <a:p>
            <a:r>
              <a:rPr lang="en-GB" sz="2000" dirty="0"/>
              <a:t>Article 3.2, Directive 2004/38 – </a:t>
            </a:r>
          </a:p>
          <a:p>
            <a:r>
              <a:rPr lang="en-GB" sz="2000" dirty="0"/>
              <a:t>Without prejudice to any right to free movement and residence the persons concerned may have in their own right, the host Member State shall, in accordance with its national legislation, facilitate entry and residence for the following persons:</a:t>
            </a:r>
          </a:p>
          <a:p>
            <a:r>
              <a:rPr lang="en-GB" sz="2000" dirty="0"/>
              <a:t> a) any other family members, irrespective of their nationality, not falling under the definition in point 2 of Article 2 who, in the country from which they have come, are dependants or members of the household of the Union citizen having the primary right of residence, or where serious health grounds strictly require the personal care of the family member by the Union citizen</a:t>
            </a:r>
          </a:p>
          <a:p>
            <a:endParaRPr lang="en-GB" sz="2000" dirty="0"/>
          </a:p>
        </p:txBody>
      </p:sp>
    </p:spTree>
    <p:extLst>
      <p:ext uri="{BB962C8B-B14F-4D97-AF65-F5344CB8AC3E}">
        <p14:creationId xmlns:p14="http://schemas.microsoft.com/office/powerpoint/2010/main" val="188765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FE234E94-3449-77E6-EE38-CD1B6427EF3D}"/>
              </a:ext>
            </a:extLst>
          </p:cNvPr>
          <p:cNvPicPr>
            <a:picLocks noChangeAspect="1"/>
          </p:cNvPicPr>
          <p:nvPr/>
        </p:nvPicPr>
        <p:blipFill>
          <a:blip r:embed="rId2"/>
          <a:srcRect r="9929"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9A477-A54F-4CDE-BAE5-0640CF167449}"/>
              </a:ext>
            </a:extLst>
          </p:cNvPr>
          <p:cNvSpPr>
            <a:spLocks noGrp="1"/>
          </p:cNvSpPr>
          <p:nvPr>
            <p:ph type="title"/>
          </p:nvPr>
        </p:nvSpPr>
        <p:spPr>
          <a:xfrm>
            <a:off x="371094" y="1161288"/>
            <a:ext cx="3438144" cy="1124712"/>
          </a:xfrm>
        </p:spPr>
        <p:txBody>
          <a:bodyPr anchor="b">
            <a:normAutofit/>
          </a:bodyPr>
          <a:lstStyle/>
          <a:p>
            <a:r>
              <a:rPr lang="en-GB" sz="2800">
                <a:solidFill>
                  <a:schemeClr val="bg1"/>
                </a:solidFill>
              </a:rPr>
              <a:t>EU citizens – extended family members contd</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197DED-3A83-4475-8C01-727F27CFF1B2}"/>
              </a:ext>
            </a:extLst>
          </p:cNvPr>
          <p:cNvSpPr>
            <a:spLocks noGrp="1"/>
          </p:cNvSpPr>
          <p:nvPr>
            <p:ph idx="1"/>
          </p:nvPr>
        </p:nvSpPr>
        <p:spPr>
          <a:xfrm>
            <a:off x="371094" y="2718054"/>
            <a:ext cx="3438906" cy="3207258"/>
          </a:xfrm>
        </p:spPr>
        <p:txBody>
          <a:bodyPr anchor="t">
            <a:normAutofit/>
          </a:bodyPr>
          <a:lstStyle/>
          <a:p>
            <a:r>
              <a:rPr lang="en-GB" sz="1700" dirty="0">
                <a:solidFill>
                  <a:schemeClr val="bg1"/>
                </a:solidFill>
              </a:rPr>
              <a:t>b)  the partner with whom the EU citizen has a durable partnership, duly attested </a:t>
            </a:r>
          </a:p>
          <a:p>
            <a:r>
              <a:rPr lang="en-GB" sz="1700" dirty="0">
                <a:solidFill>
                  <a:schemeClr val="bg1"/>
                </a:solidFill>
              </a:rPr>
              <a:t>The host Member State shall undertake an extensive examination of the personal circumstances and shall justify any denial of entry or residence to these people</a:t>
            </a:r>
          </a:p>
          <a:p>
            <a:endParaRPr lang="en-GB" sz="1700" dirty="0">
              <a:solidFill>
                <a:schemeClr val="bg1"/>
              </a:solidFill>
            </a:endParaRPr>
          </a:p>
        </p:txBody>
      </p:sp>
    </p:spTree>
    <p:extLst>
      <p:ext uri="{BB962C8B-B14F-4D97-AF65-F5344CB8AC3E}">
        <p14:creationId xmlns:p14="http://schemas.microsoft.com/office/powerpoint/2010/main" val="397860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9664-8DB3-4582-B875-896B159E1115}"/>
              </a:ext>
            </a:extLst>
          </p:cNvPr>
          <p:cNvSpPr>
            <a:spLocks noGrp="1"/>
          </p:cNvSpPr>
          <p:nvPr>
            <p:ph type="title"/>
          </p:nvPr>
        </p:nvSpPr>
        <p:spPr>
          <a:xfrm>
            <a:off x="481013" y="3752849"/>
            <a:ext cx="3290887" cy="2452687"/>
          </a:xfrm>
        </p:spPr>
        <p:txBody>
          <a:bodyPr anchor="ctr">
            <a:normAutofit/>
          </a:bodyPr>
          <a:lstStyle/>
          <a:p>
            <a:r>
              <a:rPr lang="en-GB" sz="3600"/>
              <a:t>EU citizens – family members </a:t>
            </a:r>
          </a:p>
        </p:txBody>
      </p:sp>
      <p:pic>
        <p:nvPicPr>
          <p:cNvPr id="5" name="Picture 4" descr="A group of people posing for a photo&#10;&#10;Description automatically generated">
            <a:extLst>
              <a:ext uri="{FF2B5EF4-FFF2-40B4-BE49-F238E27FC236}">
                <a16:creationId xmlns:a16="http://schemas.microsoft.com/office/drawing/2014/main" id="{DEB8DFED-5985-4ACD-A953-F3DF007980F6}"/>
              </a:ext>
            </a:extLst>
          </p:cNvPr>
          <p:cNvPicPr>
            <a:picLocks noChangeAspect="1"/>
          </p:cNvPicPr>
          <p:nvPr/>
        </p:nvPicPr>
        <p:blipFill>
          <a:blip r:embed="rId2"/>
          <a:srcRect t="14842" b="3268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9" name="Content Placeholder 2">
            <a:extLst>
              <a:ext uri="{FF2B5EF4-FFF2-40B4-BE49-F238E27FC236}">
                <a16:creationId xmlns:a16="http://schemas.microsoft.com/office/drawing/2014/main" id="{873E3871-25A9-BB08-97F8-5C51EC8A8617}"/>
              </a:ext>
            </a:extLst>
          </p:cNvPr>
          <p:cNvGraphicFramePr>
            <a:graphicFrameLocks noGrp="1"/>
          </p:cNvGraphicFramePr>
          <p:nvPr>
            <p:ph idx="1"/>
            <p:extLst>
              <p:ext uri="{D42A27DB-BD31-4B8C-83A1-F6EECF244321}">
                <p14:modId xmlns:p14="http://schemas.microsoft.com/office/powerpoint/2010/main" val="4192285888"/>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17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U Law Analysis: Awaiting the ECJ Judgment in Coman: Towards the  Cross-Border Legal Recognition of Same-Sex Marriages in the EU?">
            <a:extLst>
              <a:ext uri="{FF2B5EF4-FFF2-40B4-BE49-F238E27FC236}">
                <a16:creationId xmlns:a16="http://schemas.microsoft.com/office/drawing/2014/main" id="{3D9EE510-1B2C-B38A-CDC4-D83D697A44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19" r="38337"/>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6185" name="Rectangle 6184">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87" name="Rectangle 6186">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1D197-19EB-CC41-AE4E-1544FCE45D6E}"/>
              </a:ext>
            </a:extLst>
          </p:cNvPr>
          <p:cNvSpPr>
            <a:spLocks noGrp="1"/>
          </p:cNvSpPr>
          <p:nvPr>
            <p:ph type="title"/>
          </p:nvPr>
        </p:nvSpPr>
        <p:spPr>
          <a:xfrm>
            <a:off x="761801" y="328512"/>
            <a:ext cx="4778387" cy="1628970"/>
          </a:xfrm>
        </p:spPr>
        <p:txBody>
          <a:bodyPr anchor="ctr">
            <a:normAutofit/>
          </a:bodyPr>
          <a:lstStyle/>
          <a:p>
            <a:r>
              <a:rPr lang="en-US" sz="4000"/>
              <a:t>Workers and their families: case law</a:t>
            </a:r>
          </a:p>
        </p:txBody>
      </p:sp>
      <p:sp>
        <p:nvSpPr>
          <p:cNvPr id="3" name="Content Placeholder 2">
            <a:extLst>
              <a:ext uri="{FF2B5EF4-FFF2-40B4-BE49-F238E27FC236}">
                <a16:creationId xmlns:a16="http://schemas.microsoft.com/office/drawing/2014/main" id="{93374574-3DD5-5C44-890D-4EE6B3818677}"/>
              </a:ext>
            </a:extLst>
          </p:cNvPr>
          <p:cNvSpPr>
            <a:spLocks noGrp="1"/>
          </p:cNvSpPr>
          <p:nvPr>
            <p:ph idx="1"/>
          </p:nvPr>
        </p:nvSpPr>
        <p:spPr>
          <a:xfrm>
            <a:off x="761801" y="2884929"/>
            <a:ext cx="4659756" cy="3374137"/>
          </a:xfrm>
        </p:spPr>
        <p:txBody>
          <a:bodyPr anchor="ctr">
            <a:normAutofit/>
          </a:bodyPr>
          <a:lstStyle/>
          <a:p>
            <a:r>
              <a:rPr lang="en-US" sz="2000" dirty="0"/>
              <a:t>Case C-673/16 </a:t>
            </a:r>
            <a:r>
              <a:rPr lang="en-US" sz="2000" i="1" dirty="0" err="1"/>
              <a:t>Coman</a:t>
            </a:r>
            <a:r>
              <a:rPr lang="en-US" sz="2000" dirty="0"/>
              <a:t>: ‘spouse’ includes same-sex marriage, even if the host state does not recognize that concept.</a:t>
            </a:r>
          </a:p>
          <a:p>
            <a:r>
              <a:rPr lang="en-US" sz="2000" dirty="0"/>
              <a:t>Adoption and guardianship – SN judgment – see: </a:t>
            </a:r>
            <a:r>
              <a:rPr lang="en-US" sz="2000" dirty="0">
                <a:hlinkClick r:id="rId4"/>
              </a:rPr>
              <a:t>https://eulawanalysis.blogspot.com/2019/03/guardianship-free-movement-and-rights.html</a:t>
            </a:r>
            <a:endParaRPr lang="en-US" sz="2000" dirty="0"/>
          </a:p>
          <a:p>
            <a:r>
              <a:rPr lang="en-US" sz="2000" dirty="0"/>
              <a:t>Extended family members – case law beginning with Rahman – no obligation to admit, but procedural rights </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7321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73246-3199-FD4E-9E36-32A45615DBA9}"/>
              </a:ext>
            </a:extLst>
          </p:cNvPr>
          <p:cNvSpPr>
            <a:spLocks noGrp="1"/>
          </p:cNvSpPr>
          <p:nvPr>
            <p:ph type="title"/>
          </p:nvPr>
        </p:nvSpPr>
        <p:spPr>
          <a:xfrm>
            <a:off x="630936" y="640080"/>
            <a:ext cx="4818888" cy="1481328"/>
          </a:xfrm>
        </p:spPr>
        <p:txBody>
          <a:bodyPr anchor="b">
            <a:normAutofit/>
          </a:bodyPr>
          <a:lstStyle/>
          <a:p>
            <a:r>
              <a:rPr lang="en-US" sz="3000"/>
              <a:t>All family rights are </a:t>
            </a:r>
            <a:r>
              <a:rPr lang="en-US" sz="3000" i="1"/>
              <a:t>parasitic</a:t>
            </a:r>
            <a:r>
              <a:rPr lang="en-US" sz="3000"/>
              <a:t> on the worker or EU citizen</a:t>
            </a:r>
          </a:p>
        </p:txBody>
      </p:sp>
      <p:sp>
        <p:nvSpPr>
          <p:cNvPr id="717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73BCB6-B240-C24D-AA49-6140656F4F21}"/>
              </a:ext>
            </a:extLst>
          </p:cNvPr>
          <p:cNvSpPr>
            <a:spLocks noGrp="1"/>
          </p:cNvSpPr>
          <p:nvPr>
            <p:ph idx="1"/>
          </p:nvPr>
        </p:nvSpPr>
        <p:spPr>
          <a:xfrm>
            <a:off x="630936" y="2660904"/>
            <a:ext cx="4818888" cy="3547872"/>
          </a:xfrm>
        </p:spPr>
        <p:txBody>
          <a:bodyPr anchor="t">
            <a:normAutofit/>
          </a:bodyPr>
          <a:lstStyle/>
          <a:p>
            <a:r>
              <a:rPr lang="en-US" sz="1500" dirty="0"/>
              <a:t>Case C-370/90 </a:t>
            </a:r>
            <a:r>
              <a:rPr lang="en-US" sz="1500" i="1" dirty="0"/>
              <a:t>Surinder Singh</a:t>
            </a:r>
            <a:r>
              <a:rPr lang="en-US" sz="1500" dirty="0"/>
              <a:t>: Indian national marries a UK national. They move to Germany and return to the UK. British law is no longer applicable here because free movement rights had been exercised. It’s an EU issue.</a:t>
            </a:r>
          </a:p>
          <a:p>
            <a:r>
              <a:rPr lang="en-US" sz="1500" dirty="0"/>
              <a:t>Clearest demonstrations are where children are involved or where there is a divorce …</a:t>
            </a:r>
          </a:p>
          <a:p>
            <a:r>
              <a:rPr lang="en-US" sz="1500" dirty="0"/>
              <a:t>Case C-316/85 </a:t>
            </a:r>
            <a:r>
              <a:rPr lang="en-US" sz="1500" i="1" dirty="0" err="1"/>
              <a:t>Lebon</a:t>
            </a:r>
            <a:r>
              <a:rPr lang="en-US" sz="1500" i="1" dirty="0"/>
              <a:t>. </a:t>
            </a:r>
            <a:r>
              <a:rPr lang="en-US" sz="1500" dirty="0"/>
              <a:t>Rights given to children of workers, e.g. to education under the Regulation or to other social advantages (see Art 10), cannot be claimed where this is no longer advantageous to the worker. </a:t>
            </a:r>
          </a:p>
          <a:p>
            <a:r>
              <a:rPr lang="en-US" sz="1500" dirty="0"/>
              <a:t>Case C-413/99 </a:t>
            </a:r>
            <a:r>
              <a:rPr lang="en-US" sz="1500" i="1" dirty="0" err="1"/>
              <a:t>Baumbast</a:t>
            </a:r>
            <a:r>
              <a:rPr lang="en-US" sz="1500" dirty="0"/>
              <a:t>: divorce; the non-EU spouse is the child’s primary carer. She can remain until the children have finished their education. </a:t>
            </a:r>
          </a:p>
        </p:txBody>
      </p:sp>
      <p:pic>
        <p:nvPicPr>
          <p:cNvPr id="7170" name="Picture 2">
            <a:extLst>
              <a:ext uri="{FF2B5EF4-FFF2-40B4-BE49-F238E27FC236}">
                <a16:creationId xmlns:a16="http://schemas.microsoft.com/office/drawing/2014/main" id="{1B83958C-6C62-EF65-D62C-E5D531A41F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622724"/>
            <a:ext cx="5458968" cy="361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8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BB24-6D52-014E-9F97-2E6851CC16B2}"/>
              </a:ext>
            </a:extLst>
          </p:cNvPr>
          <p:cNvSpPr>
            <a:spLocks noGrp="1"/>
          </p:cNvSpPr>
          <p:nvPr>
            <p:ph type="title"/>
          </p:nvPr>
        </p:nvSpPr>
        <p:spPr>
          <a:xfrm>
            <a:off x="481013" y="3752849"/>
            <a:ext cx="3290887" cy="2452687"/>
          </a:xfrm>
        </p:spPr>
        <p:txBody>
          <a:bodyPr anchor="ctr">
            <a:normAutofit/>
          </a:bodyPr>
          <a:lstStyle/>
          <a:p>
            <a:r>
              <a:rPr lang="en-US" sz="3600"/>
              <a:t>Workers and ‘social advantages’</a:t>
            </a:r>
          </a:p>
        </p:txBody>
      </p:sp>
      <p:pic>
        <p:nvPicPr>
          <p:cNvPr id="8194" name="Picture 2" descr="Cheaper by the Dozen 2 - Plugged In">
            <a:extLst>
              <a:ext uri="{FF2B5EF4-FFF2-40B4-BE49-F238E27FC236}">
                <a16:creationId xmlns:a16="http://schemas.microsoft.com/office/drawing/2014/main" id="{A9079E17-67A0-66FB-34F2-FAD07643A2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41" b="1224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4AECBF-F662-4F46-88C6-25B845780564}"/>
              </a:ext>
            </a:extLst>
          </p:cNvPr>
          <p:cNvSpPr>
            <a:spLocks noGrp="1"/>
          </p:cNvSpPr>
          <p:nvPr>
            <p:ph idx="1"/>
          </p:nvPr>
        </p:nvSpPr>
        <p:spPr>
          <a:xfrm>
            <a:off x="4223982" y="3752850"/>
            <a:ext cx="7485413" cy="2452687"/>
          </a:xfrm>
        </p:spPr>
        <p:txBody>
          <a:bodyPr anchor="ctr">
            <a:normAutofit/>
          </a:bodyPr>
          <a:lstStyle/>
          <a:p>
            <a:r>
              <a:rPr lang="en-US" sz="1300" b="1" dirty="0"/>
              <a:t>Codified</a:t>
            </a:r>
            <a:r>
              <a:rPr lang="en-US" sz="1300" dirty="0"/>
              <a:t> by Regulation 492/2011; previously in Regulation 1612/68. See Article 7 in particular.</a:t>
            </a:r>
          </a:p>
          <a:p>
            <a:r>
              <a:rPr lang="en-US" sz="1300" dirty="0"/>
              <a:t>Case 207/78 </a:t>
            </a:r>
            <a:r>
              <a:rPr lang="en-US" sz="1300" i="1" dirty="0"/>
              <a:t>Even</a:t>
            </a:r>
            <a:r>
              <a:rPr lang="en-US" sz="1300" dirty="0"/>
              <a:t>: a social advantage is something ‘generally granted … because of their objective status as workers or by virtue of the mere fact of their residence on the national territory’.</a:t>
            </a:r>
          </a:p>
          <a:p>
            <a:r>
              <a:rPr lang="en-US" sz="1300" i="1" dirty="0"/>
              <a:t>Even </a:t>
            </a:r>
            <a:r>
              <a:rPr lang="en-US" sz="1300" dirty="0"/>
              <a:t>saw Belgian pensions take into account service with the Allies in WW2. It was not a social advantage available to EU workers. What is?</a:t>
            </a:r>
          </a:p>
          <a:p>
            <a:r>
              <a:rPr lang="en-US" sz="1300" dirty="0"/>
              <a:t>Case 65/81 </a:t>
            </a:r>
            <a:r>
              <a:rPr lang="en-US" sz="1300" i="1" dirty="0"/>
              <a:t>Reina</a:t>
            </a:r>
            <a:r>
              <a:rPr lang="en-US" sz="1300" dirty="0"/>
              <a:t>: a childbirth loan – aids </a:t>
            </a:r>
            <a:r>
              <a:rPr lang="en-US" sz="1300" i="1" dirty="0"/>
              <a:t>all</a:t>
            </a:r>
            <a:r>
              <a:rPr lang="en-US" sz="1300" dirty="0"/>
              <a:t> low-income workers/residents.</a:t>
            </a:r>
            <a:endParaRPr lang="en-US" sz="1300" i="1" dirty="0"/>
          </a:p>
          <a:p>
            <a:r>
              <a:rPr lang="en-US" sz="1300" dirty="0"/>
              <a:t>Case C-138/02 </a:t>
            </a:r>
            <a:r>
              <a:rPr lang="en-US" sz="1300" i="1" dirty="0"/>
              <a:t>Collins</a:t>
            </a:r>
            <a:r>
              <a:rPr lang="en-US" sz="1300" dirty="0"/>
              <a:t>: jobseekers allowance, but this can require habitual residence.</a:t>
            </a:r>
          </a:p>
          <a:p>
            <a:r>
              <a:rPr lang="en-US" sz="1300" dirty="0"/>
              <a:t>Case C-43/99 </a:t>
            </a:r>
            <a:r>
              <a:rPr lang="en-US" sz="1300" i="1" dirty="0" err="1"/>
              <a:t>Leclere</a:t>
            </a:r>
            <a:r>
              <a:rPr lang="en-US" sz="1300" dirty="0"/>
              <a:t>: if you are no longer a worker, you can only gain access to social advantages linked inherently to your previous job, e.g. a pension.</a:t>
            </a:r>
          </a:p>
          <a:p>
            <a:endParaRPr lang="en-US" sz="1300" dirty="0"/>
          </a:p>
        </p:txBody>
      </p:sp>
    </p:spTree>
    <p:extLst>
      <p:ext uri="{BB962C8B-B14F-4D97-AF65-F5344CB8AC3E}">
        <p14:creationId xmlns:p14="http://schemas.microsoft.com/office/powerpoint/2010/main" val="15052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4044E-F1F3-2044-A71B-5703F75EBBF2}"/>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Today’s Lecture </a:t>
            </a:r>
            <a:br>
              <a:rPr lang="en-US" sz="6000" dirty="0">
                <a:solidFill>
                  <a:schemeClr val="bg1"/>
                </a:solidFill>
              </a:rPr>
            </a:br>
            <a:endParaRPr lang="en-US" sz="6000" dirty="0">
              <a:solidFill>
                <a:schemeClr val="bg1"/>
              </a:solidFill>
            </a:endParaRPr>
          </a:p>
        </p:txBody>
      </p:sp>
      <p:graphicFrame>
        <p:nvGraphicFramePr>
          <p:cNvPr id="5" name="Content Placeholder 2">
            <a:extLst>
              <a:ext uri="{FF2B5EF4-FFF2-40B4-BE49-F238E27FC236}">
                <a16:creationId xmlns:a16="http://schemas.microsoft.com/office/drawing/2014/main" id="{3241A29B-CC77-4076-9231-65C7F36E3D22}"/>
              </a:ext>
            </a:extLst>
          </p:cNvPr>
          <p:cNvGraphicFramePr>
            <a:graphicFrameLocks noGrp="1"/>
          </p:cNvGraphicFramePr>
          <p:nvPr>
            <p:ph idx="1"/>
            <p:extLst>
              <p:ext uri="{D42A27DB-BD31-4B8C-83A1-F6EECF244321}">
                <p14:modId xmlns:p14="http://schemas.microsoft.com/office/powerpoint/2010/main" val="379382779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87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68120-EAC7-4D4F-8F53-6C333983B7B7}"/>
              </a:ext>
            </a:extLst>
          </p:cNvPr>
          <p:cNvSpPr>
            <a:spLocks noGrp="1"/>
          </p:cNvSpPr>
          <p:nvPr>
            <p:ph type="title"/>
          </p:nvPr>
        </p:nvSpPr>
        <p:spPr>
          <a:xfrm>
            <a:off x="686834" y="1153572"/>
            <a:ext cx="3200400" cy="4461163"/>
          </a:xfrm>
        </p:spPr>
        <p:txBody>
          <a:bodyPr>
            <a:normAutofit/>
          </a:bodyPr>
          <a:lstStyle/>
          <a:p>
            <a:r>
              <a:rPr lang="en-US">
                <a:solidFill>
                  <a:srgbClr val="FFFFFF"/>
                </a:solidFill>
              </a:rPr>
              <a:t>Expelling or denying entry to a worker</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12D9CD-A13B-7E43-BD34-BAF429BE6118}"/>
              </a:ext>
            </a:extLst>
          </p:cNvPr>
          <p:cNvSpPr>
            <a:spLocks noGrp="1"/>
          </p:cNvSpPr>
          <p:nvPr>
            <p:ph idx="1"/>
          </p:nvPr>
        </p:nvSpPr>
        <p:spPr>
          <a:xfrm>
            <a:off x="4447308" y="591344"/>
            <a:ext cx="6906491" cy="5585619"/>
          </a:xfrm>
        </p:spPr>
        <p:txBody>
          <a:bodyPr anchor="ctr">
            <a:normAutofit/>
          </a:bodyPr>
          <a:lstStyle/>
          <a:p>
            <a:r>
              <a:rPr lang="en-US"/>
              <a:t>Article 45(3) TFEU: limitations permissible for public policy, public security, public health.</a:t>
            </a:r>
          </a:p>
          <a:p>
            <a:r>
              <a:rPr lang="en-US"/>
              <a:t>Definitions provided in Directive 2004/38/EU – codifying existing case law. </a:t>
            </a:r>
            <a:r>
              <a:rPr lang="en-US" b="1"/>
              <a:t>The same definitions apply to the justifications in Article 52 TFEU for provision of services and right to establishment</a:t>
            </a:r>
            <a:r>
              <a:rPr lang="en-US"/>
              <a:t>.</a:t>
            </a:r>
          </a:p>
          <a:p>
            <a:r>
              <a:rPr lang="en-US"/>
              <a:t>Public health: see Directive 2004/38, Article 29</a:t>
            </a:r>
          </a:p>
          <a:p>
            <a:r>
              <a:rPr lang="en-US"/>
              <a:t>Policy and security: more complex …</a:t>
            </a:r>
          </a:p>
        </p:txBody>
      </p:sp>
    </p:spTree>
    <p:extLst>
      <p:ext uri="{BB962C8B-B14F-4D97-AF65-F5344CB8AC3E}">
        <p14:creationId xmlns:p14="http://schemas.microsoft.com/office/powerpoint/2010/main" val="26907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2B1-3391-3341-9AC8-CEE0572A55C9}"/>
              </a:ext>
            </a:extLst>
          </p:cNvPr>
          <p:cNvSpPr>
            <a:spLocks noGrp="1"/>
          </p:cNvSpPr>
          <p:nvPr>
            <p:ph type="title"/>
          </p:nvPr>
        </p:nvSpPr>
        <p:spPr>
          <a:xfrm>
            <a:off x="481013" y="3752849"/>
            <a:ext cx="3290887" cy="2452687"/>
          </a:xfrm>
        </p:spPr>
        <p:txBody>
          <a:bodyPr anchor="ctr">
            <a:normAutofit/>
          </a:bodyPr>
          <a:lstStyle/>
          <a:p>
            <a:r>
              <a:rPr lang="en-US" sz="3600"/>
              <a:t>Public policy/security exemptions</a:t>
            </a:r>
          </a:p>
        </p:txBody>
      </p:sp>
      <p:pic>
        <p:nvPicPr>
          <p:cNvPr id="9218" name="Picture 2" descr="Prison Break' vuelve con sus protagonistas: Dominic Purcell y Wentworth  Miller">
            <a:extLst>
              <a:ext uri="{FF2B5EF4-FFF2-40B4-BE49-F238E27FC236}">
                <a16:creationId xmlns:a16="http://schemas.microsoft.com/office/drawing/2014/main" id="{EB262819-B068-C6E9-72F6-FF307E8139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6" b="3628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E31F01-DAC9-C94A-B498-2B568E7605CB}"/>
              </a:ext>
            </a:extLst>
          </p:cNvPr>
          <p:cNvSpPr>
            <a:spLocks noGrp="1"/>
          </p:cNvSpPr>
          <p:nvPr>
            <p:ph idx="1"/>
          </p:nvPr>
        </p:nvSpPr>
        <p:spPr>
          <a:xfrm>
            <a:off x="4223982" y="3752850"/>
            <a:ext cx="7485413" cy="2452687"/>
          </a:xfrm>
        </p:spPr>
        <p:txBody>
          <a:bodyPr anchor="ctr">
            <a:normAutofit/>
          </a:bodyPr>
          <a:lstStyle/>
          <a:p>
            <a:r>
              <a:rPr lang="en-US" sz="1600" dirty="0"/>
              <a:t>Article 27 of Directive 2004/38: must be proportionate and relate only to personal conduct (</a:t>
            </a:r>
            <a:r>
              <a:rPr lang="en-US" sz="1600" i="1" dirty="0"/>
              <a:t>Van </a:t>
            </a:r>
            <a:r>
              <a:rPr lang="en-US" sz="1600" i="1" dirty="0" err="1"/>
              <a:t>Duyn</a:t>
            </a:r>
            <a:r>
              <a:rPr lang="en-US" sz="1600" dirty="0"/>
              <a:t>!).</a:t>
            </a:r>
          </a:p>
          <a:p>
            <a:r>
              <a:rPr lang="en-US" sz="1600" dirty="0"/>
              <a:t>Case 30/77 </a:t>
            </a:r>
            <a:r>
              <a:rPr lang="en-US" sz="1600" i="1" dirty="0" err="1"/>
              <a:t>Bouchereau</a:t>
            </a:r>
            <a:r>
              <a:rPr lang="en-US" sz="1600" dirty="0"/>
              <a:t>: expulsion can only be because personal conduct is a ‘genuine, present, and sufficiently serious threat to the fundamental interests of society’. </a:t>
            </a:r>
            <a:r>
              <a:rPr lang="en-US" sz="1600" b="1" dirty="0"/>
              <a:t>Codified</a:t>
            </a:r>
            <a:r>
              <a:rPr lang="en-US" sz="1600" dirty="0"/>
              <a:t> in Directive 2004/38, Article 28.</a:t>
            </a:r>
          </a:p>
          <a:p>
            <a:r>
              <a:rPr lang="en-US" sz="1600" dirty="0"/>
              <a:t>Cases 115 and 116/81 </a:t>
            </a:r>
            <a:r>
              <a:rPr lang="en-US" sz="1600" i="1" dirty="0" err="1"/>
              <a:t>Adoui</a:t>
            </a:r>
            <a:r>
              <a:rPr lang="en-US" sz="1600" dirty="0"/>
              <a:t>: if the conduct does not lead to punishment for your citizens, cannot expel EU citizens for it; Case C-100/01 </a:t>
            </a:r>
            <a:r>
              <a:rPr lang="en-US" sz="1600" i="1" dirty="0" err="1"/>
              <a:t>Olazabal</a:t>
            </a:r>
            <a:r>
              <a:rPr lang="en-US" sz="1600" i="1" dirty="0"/>
              <a:t> – </a:t>
            </a:r>
            <a:r>
              <a:rPr lang="en-US" sz="1600" dirty="0"/>
              <a:t>must give rise to ‘genuine and effective measures’ to combat the behavior.</a:t>
            </a:r>
          </a:p>
        </p:txBody>
      </p:sp>
    </p:spTree>
    <p:extLst>
      <p:ext uri="{BB962C8B-B14F-4D97-AF65-F5344CB8AC3E}">
        <p14:creationId xmlns:p14="http://schemas.microsoft.com/office/powerpoint/2010/main" val="6450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C17BC-66AF-D1D4-00B4-C58DF78C7384}"/>
              </a:ext>
            </a:extLst>
          </p:cNvPr>
          <p:cNvSpPr>
            <a:spLocks noGrp="1"/>
          </p:cNvSpPr>
          <p:nvPr>
            <p:ph type="title"/>
          </p:nvPr>
        </p:nvSpPr>
        <p:spPr>
          <a:xfrm>
            <a:off x="4654296" y="329184"/>
            <a:ext cx="6894576" cy="1783080"/>
          </a:xfrm>
        </p:spPr>
        <p:txBody>
          <a:bodyPr anchor="b">
            <a:normAutofit/>
          </a:bodyPr>
          <a:lstStyle/>
          <a:p>
            <a:r>
              <a:rPr lang="en-GB" sz="5400"/>
              <a:t>Public policy etc contd </a:t>
            </a:r>
          </a:p>
        </p:txBody>
      </p:sp>
      <p:pic>
        <p:nvPicPr>
          <p:cNvPr id="10242" name="Picture 2" descr="Porridge no longer on the menu for those doing porridge | Porridge | The  Guardian">
            <a:extLst>
              <a:ext uri="{FF2B5EF4-FFF2-40B4-BE49-F238E27FC236}">
                <a16:creationId xmlns:a16="http://schemas.microsoft.com/office/drawing/2014/main" id="{6252B530-8F09-8623-0E6A-BA142D904E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83" r="30785" b="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24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D0CFE-3BBD-1D33-0A52-5EEF04A56591}"/>
              </a:ext>
            </a:extLst>
          </p:cNvPr>
          <p:cNvSpPr>
            <a:spLocks noGrp="1"/>
          </p:cNvSpPr>
          <p:nvPr>
            <p:ph idx="1"/>
          </p:nvPr>
        </p:nvSpPr>
        <p:spPr>
          <a:xfrm>
            <a:off x="4654296" y="2706624"/>
            <a:ext cx="6894576" cy="3483864"/>
          </a:xfrm>
        </p:spPr>
        <p:txBody>
          <a:bodyPr>
            <a:normAutofit/>
          </a:bodyPr>
          <a:lstStyle/>
          <a:p>
            <a:r>
              <a:rPr lang="en-US" sz="2200"/>
              <a:t>Case 36/75 </a:t>
            </a:r>
            <a:r>
              <a:rPr lang="en-US" sz="2200" i="1"/>
              <a:t>Rutili</a:t>
            </a:r>
            <a:r>
              <a:rPr lang="en-US" sz="2200"/>
              <a:t>: what other measures can be taken by the state short of expulsion? </a:t>
            </a:r>
            <a:r>
              <a:rPr lang="en-US" sz="2200" i="1"/>
              <a:t>Calfa</a:t>
            </a:r>
            <a:r>
              <a:rPr lang="en-US" sz="2200"/>
              <a:t>: no blanket punishments.</a:t>
            </a:r>
          </a:p>
          <a:p>
            <a:r>
              <a:rPr lang="en-US" sz="2200"/>
              <a:t>Case C-145/09 </a:t>
            </a:r>
            <a:r>
              <a:rPr lang="en-US" sz="2200" i="1"/>
              <a:t>Tsakouridis: ‘</a:t>
            </a:r>
            <a:r>
              <a:rPr lang="en-GB" sz="2200"/>
              <a:t>… the nature and seriousness of the offence committed, the duration of residence of the person concerned in the host Member State, the period which has passed since the offence was committed and the conduct of the person concerned during that period, and the solidity of the social, cultural and family ties …’. </a:t>
            </a:r>
            <a:endParaRPr lang="en-US" sz="2200"/>
          </a:p>
          <a:p>
            <a:endParaRPr lang="en-GB" sz="2200"/>
          </a:p>
        </p:txBody>
      </p:sp>
    </p:spTree>
    <p:extLst>
      <p:ext uri="{BB962C8B-B14F-4D97-AF65-F5344CB8AC3E}">
        <p14:creationId xmlns:p14="http://schemas.microsoft.com/office/powerpoint/2010/main" val="362117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BFC1D-6FAD-8E40-A544-34532AE9B37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Summary</a:t>
            </a:r>
          </a:p>
        </p:txBody>
      </p:sp>
      <p:sp>
        <p:nvSpPr>
          <p:cNvPr id="3" name="Content Placeholder 2">
            <a:extLst>
              <a:ext uri="{FF2B5EF4-FFF2-40B4-BE49-F238E27FC236}">
                <a16:creationId xmlns:a16="http://schemas.microsoft.com/office/drawing/2014/main" id="{AAE09AFA-4B08-5146-979C-1D44DC00D341}"/>
              </a:ext>
            </a:extLst>
          </p:cNvPr>
          <p:cNvSpPr>
            <a:spLocks noGrp="1"/>
          </p:cNvSpPr>
          <p:nvPr>
            <p:ph idx="1"/>
          </p:nvPr>
        </p:nvSpPr>
        <p:spPr>
          <a:xfrm>
            <a:off x="4810259" y="649480"/>
            <a:ext cx="6555347" cy="5546047"/>
          </a:xfrm>
        </p:spPr>
        <p:txBody>
          <a:bodyPr anchor="ctr">
            <a:normAutofit/>
          </a:bodyPr>
          <a:lstStyle/>
          <a:p>
            <a:pPr lvl="0"/>
            <a:r>
              <a:rPr lang="en-US" sz="2000" dirty="0"/>
              <a:t>Workers have rights within Article 45 …</a:t>
            </a:r>
          </a:p>
          <a:p>
            <a:pPr lvl="0"/>
            <a:r>
              <a:rPr lang="en-US" sz="2000" dirty="0"/>
              <a:t>… these are expanded upon in Directive 2004/38 (residence, families) and Regulation 492/2011 (social and other advantages). Such advantages assist the worker’s integration into the host state.</a:t>
            </a:r>
          </a:p>
          <a:p>
            <a:pPr lvl="0"/>
            <a:r>
              <a:rPr lang="en-US" sz="2000" dirty="0"/>
              <a:t>The concept of ‘worker’ and meaning of the rights they are given is set out in case law and secondary legislation.</a:t>
            </a:r>
          </a:p>
          <a:p>
            <a:pPr lvl="0"/>
            <a:r>
              <a:rPr lang="en-US" sz="2000" dirty="0"/>
              <a:t>Key principle: </a:t>
            </a:r>
            <a:r>
              <a:rPr lang="en-US" sz="2000" b="1" dirty="0"/>
              <a:t>equal treatment.</a:t>
            </a:r>
            <a:endParaRPr lang="en-US" sz="2000" dirty="0"/>
          </a:p>
          <a:p>
            <a:pPr lvl="0"/>
            <a:r>
              <a:rPr lang="en-US" sz="2000" dirty="0"/>
              <a:t>Expulsion of a worker is governed by Article 45(3), Directive 2004/38.</a:t>
            </a:r>
          </a:p>
        </p:txBody>
      </p:sp>
    </p:spTree>
    <p:extLst>
      <p:ext uri="{BB962C8B-B14F-4D97-AF65-F5344CB8AC3E}">
        <p14:creationId xmlns:p14="http://schemas.microsoft.com/office/powerpoint/2010/main" val="272728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A2DAE-B76B-7041-B3EF-0525AE0F0E1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Article 45 TFEU</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social media post&#10;&#10;Description automatically generated">
            <a:extLst>
              <a:ext uri="{FF2B5EF4-FFF2-40B4-BE49-F238E27FC236}">
                <a16:creationId xmlns:a16="http://schemas.microsoft.com/office/drawing/2014/main" id="{D6A981AB-DE06-6543-8B5A-A75908945479}"/>
              </a:ext>
            </a:extLst>
          </p:cNvPr>
          <p:cNvPicPr>
            <a:picLocks noGrp="1" noChangeAspect="1"/>
          </p:cNvPicPr>
          <p:nvPr>
            <p:ph idx="1"/>
          </p:nvPr>
        </p:nvPicPr>
        <p:blipFill>
          <a:blip r:embed="rId2"/>
          <a:stretch>
            <a:fillRect/>
          </a:stretch>
        </p:blipFill>
        <p:spPr>
          <a:xfrm>
            <a:off x="5186080" y="492573"/>
            <a:ext cx="6669036" cy="5880796"/>
          </a:xfrm>
          <a:prstGeom prst="rect">
            <a:avLst/>
          </a:prstGeom>
        </p:spPr>
      </p:pic>
    </p:spTree>
    <p:extLst>
      <p:ext uri="{BB962C8B-B14F-4D97-AF65-F5344CB8AC3E}">
        <p14:creationId xmlns:p14="http://schemas.microsoft.com/office/powerpoint/2010/main" val="15726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156D2-02E5-C84C-A71B-8D48BD34FCBF}"/>
              </a:ext>
            </a:extLst>
          </p:cNvPr>
          <p:cNvSpPr>
            <a:spLocks noGrp="1"/>
          </p:cNvSpPr>
          <p:nvPr>
            <p:ph type="title"/>
          </p:nvPr>
        </p:nvSpPr>
        <p:spPr>
          <a:xfrm>
            <a:off x="630936" y="640080"/>
            <a:ext cx="4818888" cy="1481328"/>
          </a:xfrm>
        </p:spPr>
        <p:txBody>
          <a:bodyPr anchor="b">
            <a:normAutofit/>
          </a:bodyPr>
          <a:lstStyle/>
          <a:p>
            <a:r>
              <a:rPr lang="en-US" sz="5000"/>
              <a:t>Who qualifies as a worker?</a:t>
            </a:r>
          </a:p>
        </p:txBody>
      </p:sp>
      <p:sp>
        <p:nvSpPr>
          <p:cNvPr id="206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B2061B-6526-3744-A748-99AB0528A7D8}"/>
              </a:ext>
            </a:extLst>
          </p:cNvPr>
          <p:cNvSpPr>
            <a:spLocks noGrp="1"/>
          </p:cNvSpPr>
          <p:nvPr>
            <p:ph idx="1"/>
          </p:nvPr>
        </p:nvSpPr>
        <p:spPr>
          <a:xfrm>
            <a:off x="630936" y="2660904"/>
            <a:ext cx="4818888" cy="3547872"/>
          </a:xfrm>
        </p:spPr>
        <p:txBody>
          <a:bodyPr anchor="t">
            <a:normAutofit/>
          </a:bodyPr>
          <a:lstStyle/>
          <a:p>
            <a:r>
              <a:rPr lang="en-US" sz="2000" dirty="0"/>
              <a:t>Not defined in the Treaties.</a:t>
            </a:r>
          </a:p>
          <a:p>
            <a:r>
              <a:rPr lang="en-US" sz="2000" dirty="0"/>
              <a:t>See Case 66/85 </a:t>
            </a:r>
            <a:r>
              <a:rPr lang="en-US" sz="2000" i="1" dirty="0"/>
              <a:t>Lawrie-Blum v Land Baden-</a:t>
            </a:r>
            <a:r>
              <a:rPr lang="en-US" sz="2000" i="1" dirty="0" err="1"/>
              <a:t>Würtemberg</a:t>
            </a:r>
            <a:r>
              <a:rPr lang="en-US" sz="2000" dirty="0"/>
              <a:t>. </a:t>
            </a:r>
          </a:p>
          <a:p>
            <a:r>
              <a:rPr lang="en-US" sz="2000" dirty="0"/>
              <a:t>Lawrie-Blum is a British national who is a trainee teacher in Germany. Is she a worker?</a:t>
            </a:r>
          </a:p>
          <a:p>
            <a:r>
              <a:rPr lang="en-US" sz="2000" dirty="0"/>
              <a:t>Key aspect of a worker is that ‘for a certain period of time a person performs services for and under the direction of another person in return for which he receives remuneration’.</a:t>
            </a:r>
          </a:p>
          <a:p>
            <a:endParaRPr lang="en-US" sz="2000" dirty="0"/>
          </a:p>
        </p:txBody>
      </p:sp>
      <p:pic>
        <p:nvPicPr>
          <p:cNvPr id="2050" name="Picture 2">
            <a:extLst>
              <a:ext uri="{FF2B5EF4-FFF2-40B4-BE49-F238E27FC236}">
                <a16:creationId xmlns:a16="http://schemas.microsoft.com/office/drawing/2014/main" id="{0393D07F-8E1A-FC7B-FFCF-2583402C0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49" r="4949" b="-2"/>
          <a:stretch/>
        </p:blipFill>
        <p:spPr bwMode="auto">
          <a:xfrm>
            <a:off x="6145421" y="640080"/>
            <a:ext cx="5366222"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4D41-559F-B349-BE86-246492975FD2}"/>
              </a:ext>
            </a:extLst>
          </p:cNvPr>
          <p:cNvSpPr>
            <a:spLocks noGrp="1"/>
          </p:cNvSpPr>
          <p:nvPr>
            <p:ph type="title"/>
          </p:nvPr>
        </p:nvSpPr>
        <p:spPr>
          <a:xfrm>
            <a:off x="6096001" y="626721"/>
            <a:ext cx="4669410" cy="1588803"/>
          </a:xfrm>
        </p:spPr>
        <p:txBody>
          <a:bodyPr anchor="b">
            <a:normAutofit/>
          </a:bodyPr>
          <a:lstStyle/>
          <a:p>
            <a:r>
              <a:rPr lang="en-US" sz="3600">
                <a:solidFill>
                  <a:schemeClr val="tx2"/>
                </a:solidFill>
              </a:rPr>
              <a:t>What counts as ‘remuneration’?</a:t>
            </a:r>
          </a:p>
        </p:txBody>
      </p:sp>
      <p:pic>
        <p:nvPicPr>
          <p:cNvPr id="3074" name="Picture 2">
            <a:extLst>
              <a:ext uri="{FF2B5EF4-FFF2-40B4-BE49-F238E27FC236}">
                <a16:creationId xmlns:a16="http://schemas.microsoft.com/office/drawing/2014/main" id="{0C36732C-CC4A-5FE1-2F9B-504C42225D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28" r="12292" b="-1"/>
          <a:stretch/>
        </p:blipFill>
        <p:spPr bwMode="auto">
          <a:xfrm>
            <a:off x="612518" y="608141"/>
            <a:ext cx="4793644" cy="5648280"/>
          </a:xfrm>
          <a:prstGeom prst="rect">
            <a:avLst/>
          </a:prstGeom>
          <a:noFill/>
          <a:extLst>
            <a:ext uri="{909E8E84-426E-40DD-AFC4-6F175D3DCCD1}">
              <a14:hiddenFill xmlns:a14="http://schemas.microsoft.com/office/drawing/2010/main">
                <a:solidFill>
                  <a:srgbClr val="FFFFFF"/>
                </a:solidFill>
              </a14:hiddenFill>
            </a:ext>
          </a:extLst>
        </p:spPr>
      </p:pic>
      <p:sp>
        <p:nvSpPr>
          <p:cNvPr id="3086" name="Freeform: Shape 3085">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8" name="Freeform: Shape 3087">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0" name="Freeform: Shape 3089">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2" name="Freeform: Shape 3091">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78" y="58162"/>
            <a:ext cx="944833" cy="904406"/>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4" name="Freeform: Shape 3093">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0382780" y="58161"/>
            <a:ext cx="944832" cy="904404"/>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9024C281-2CF4-5247-9F43-7C67C5BED984}"/>
              </a:ext>
            </a:extLst>
          </p:cNvPr>
          <p:cNvSpPr>
            <a:spLocks noGrp="1"/>
          </p:cNvSpPr>
          <p:nvPr>
            <p:ph idx="1"/>
          </p:nvPr>
        </p:nvSpPr>
        <p:spPr>
          <a:xfrm>
            <a:off x="6096000" y="2596243"/>
            <a:ext cx="4953000" cy="3573493"/>
          </a:xfrm>
        </p:spPr>
        <p:txBody>
          <a:bodyPr>
            <a:normAutofit/>
          </a:bodyPr>
          <a:lstStyle/>
          <a:p>
            <a:r>
              <a:rPr lang="en-US" sz="2000" dirty="0">
                <a:solidFill>
                  <a:schemeClr val="tx2"/>
                </a:solidFill>
              </a:rPr>
              <a:t>Case 53/81 </a:t>
            </a:r>
            <a:r>
              <a:rPr lang="en-US" sz="2000" i="1" dirty="0">
                <a:solidFill>
                  <a:schemeClr val="tx2"/>
                </a:solidFill>
              </a:rPr>
              <a:t>Levin</a:t>
            </a:r>
            <a:r>
              <a:rPr lang="en-US" sz="2000" dirty="0">
                <a:solidFill>
                  <a:schemeClr val="tx2"/>
                </a:solidFill>
              </a:rPr>
              <a:t>: includes work for less than the minimum wage</a:t>
            </a:r>
            <a:endParaRPr lang="en-US" sz="2000" i="1" dirty="0">
              <a:solidFill>
                <a:schemeClr val="tx2"/>
              </a:solidFill>
            </a:endParaRPr>
          </a:p>
          <a:p>
            <a:r>
              <a:rPr lang="en-US" sz="2000" dirty="0">
                <a:solidFill>
                  <a:schemeClr val="tx2"/>
                </a:solidFill>
              </a:rPr>
              <a:t>Case 139/85 </a:t>
            </a:r>
            <a:r>
              <a:rPr lang="en-US" sz="2000" i="1" dirty="0" err="1">
                <a:solidFill>
                  <a:schemeClr val="tx2"/>
                </a:solidFill>
              </a:rPr>
              <a:t>Kempf</a:t>
            </a:r>
            <a:r>
              <a:rPr lang="en-US" sz="2000" dirty="0">
                <a:solidFill>
                  <a:schemeClr val="tx2"/>
                </a:solidFill>
              </a:rPr>
              <a:t>: includes part-time work as a music teacher </a:t>
            </a:r>
          </a:p>
          <a:p>
            <a:r>
              <a:rPr lang="en-US" sz="2000" i="1" dirty="0" err="1">
                <a:solidFill>
                  <a:schemeClr val="tx2"/>
                </a:solidFill>
              </a:rPr>
              <a:t>Steymann</a:t>
            </a:r>
            <a:r>
              <a:rPr lang="en-US" sz="2000" dirty="0">
                <a:solidFill>
                  <a:schemeClr val="tx2"/>
                </a:solidFill>
              </a:rPr>
              <a:t>: a plumber works for the Bhagwan community’s commercial enterprises in exchange for his ‘keep’. </a:t>
            </a:r>
          </a:p>
          <a:p>
            <a:r>
              <a:rPr lang="en-US" sz="2000" dirty="0">
                <a:solidFill>
                  <a:schemeClr val="tx2"/>
                </a:solidFill>
              </a:rPr>
              <a:t>Case 344/87 </a:t>
            </a:r>
            <a:r>
              <a:rPr lang="en-US" sz="2000" i="1" dirty="0" err="1">
                <a:solidFill>
                  <a:schemeClr val="tx2"/>
                </a:solidFill>
              </a:rPr>
              <a:t>Bettray</a:t>
            </a:r>
            <a:r>
              <a:rPr lang="en-US" sz="2000" dirty="0">
                <a:solidFill>
                  <a:schemeClr val="tx2"/>
                </a:solidFill>
              </a:rPr>
              <a:t>: paid work as the result of court-ordered rehab is not remuneration. </a:t>
            </a:r>
          </a:p>
        </p:txBody>
      </p:sp>
    </p:spTree>
    <p:extLst>
      <p:ext uri="{BB962C8B-B14F-4D97-AF65-F5344CB8AC3E}">
        <p14:creationId xmlns:p14="http://schemas.microsoft.com/office/powerpoint/2010/main" val="334118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29A3D-2016-1E43-9734-A9D4AAA7936F}"/>
              </a:ext>
            </a:extLst>
          </p:cNvPr>
          <p:cNvSpPr>
            <a:spLocks noGrp="1"/>
          </p:cNvSpPr>
          <p:nvPr>
            <p:ph type="title"/>
          </p:nvPr>
        </p:nvSpPr>
        <p:spPr>
          <a:xfrm>
            <a:off x="686834" y="1153572"/>
            <a:ext cx="3200400" cy="4461163"/>
          </a:xfrm>
        </p:spPr>
        <p:txBody>
          <a:bodyPr>
            <a:normAutofit/>
          </a:bodyPr>
          <a:lstStyle/>
          <a:p>
            <a:r>
              <a:rPr lang="en-US">
                <a:solidFill>
                  <a:srgbClr val="FFFFFF"/>
                </a:solidFill>
              </a:rPr>
              <a:t>The economic activity must be ‘effective and genuine’</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545EC9-3C58-104D-A4EB-051791F138B0}"/>
              </a:ext>
            </a:extLst>
          </p:cNvPr>
          <p:cNvSpPr>
            <a:spLocks noGrp="1"/>
          </p:cNvSpPr>
          <p:nvPr>
            <p:ph idx="1"/>
          </p:nvPr>
        </p:nvSpPr>
        <p:spPr>
          <a:xfrm>
            <a:off x="4447308" y="591344"/>
            <a:ext cx="6906491" cy="5585619"/>
          </a:xfrm>
        </p:spPr>
        <p:txBody>
          <a:bodyPr anchor="ctr">
            <a:normAutofit/>
          </a:bodyPr>
          <a:lstStyle/>
          <a:p>
            <a:r>
              <a:rPr lang="en-US" sz="2200" dirty="0"/>
              <a:t>Case C-415/93 </a:t>
            </a:r>
            <a:r>
              <a:rPr lang="en-US" sz="2200" i="1" dirty="0"/>
              <a:t>Bosman</a:t>
            </a:r>
            <a:r>
              <a:rPr lang="en-US" sz="2200" dirty="0"/>
              <a:t>: professional footballer</a:t>
            </a:r>
          </a:p>
          <a:p>
            <a:r>
              <a:rPr lang="en-US" sz="2200" i="1" dirty="0"/>
              <a:t>Lawrie-Blum</a:t>
            </a:r>
            <a:r>
              <a:rPr lang="en-US" sz="2200" dirty="0"/>
              <a:t>: teacher or trainee teacher</a:t>
            </a:r>
          </a:p>
          <a:p>
            <a:r>
              <a:rPr lang="en-US" sz="2200" i="1" dirty="0"/>
              <a:t>Levin</a:t>
            </a:r>
            <a:r>
              <a:rPr lang="en-US" sz="2200" dirty="0"/>
              <a:t>: part-time chambermaid even though paid less than minimum wage.</a:t>
            </a:r>
          </a:p>
          <a:p>
            <a:r>
              <a:rPr lang="en-US" sz="2200" dirty="0"/>
              <a:t>Sometimes less obvious – the national court ultimately decides.</a:t>
            </a:r>
          </a:p>
          <a:p>
            <a:r>
              <a:rPr lang="en-US" sz="2200" dirty="0"/>
              <a:t>General principle: the </a:t>
            </a:r>
            <a:r>
              <a:rPr lang="en-US" sz="2200" i="1" dirty="0" err="1"/>
              <a:t>Steymann</a:t>
            </a:r>
            <a:r>
              <a:rPr lang="en-US" sz="2200" dirty="0"/>
              <a:t>/</a:t>
            </a:r>
            <a:r>
              <a:rPr lang="en-US" sz="2200" i="1" dirty="0" err="1"/>
              <a:t>Bettray</a:t>
            </a:r>
            <a:r>
              <a:rPr lang="en-US" sz="2200" dirty="0"/>
              <a:t> distinction. Is the work done for an economic purpose?</a:t>
            </a:r>
            <a:endParaRPr lang="en-US" sz="2200" i="1" dirty="0"/>
          </a:p>
          <a:p>
            <a:r>
              <a:rPr lang="en-US" sz="2200" i="1" dirty="0" err="1"/>
              <a:t>Trojani</a:t>
            </a:r>
            <a:r>
              <a:rPr lang="en-US" sz="2200" dirty="0"/>
              <a:t>: works under direction of the Salvation Army for 30 hours per week in exchange for lodgings: national court can decide.</a:t>
            </a:r>
            <a:endParaRPr lang="en-US" sz="2200" i="1" dirty="0"/>
          </a:p>
          <a:p>
            <a:r>
              <a:rPr lang="en-US" sz="2200" i="1" dirty="0" err="1"/>
              <a:t>Raulin</a:t>
            </a:r>
            <a:r>
              <a:rPr lang="en-US" sz="2200" dirty="0"/>
              <a:t>: national court can decide if a zero hours contract is sufficient.</a:t>
            </a:r>
          </a:p>
          <a:p>
            <a:r>
              <a:rPr lang="en-US" sz="2200" dirty="0"/>
              <a:t>Case C-413/01 </a:t>
            </a:r>
            <a:r>
              <a:rPr lang="en-US" sz="2200" i="1" dirty="0" err="1"/>
              <a:t>Ninni-Orasche</a:t>
            </a:r>
            <a:r>
              <a:rPr lang="en-US" sz="2200" dirty="0"/>
              <a:t>: even a few months of service counts.</a:t>
            </a:r>
          </a:p>
        </p:txBody>
      </p:sp>
    </p:spTree>
    <p:extLst>
      <p:ext uri="{BB962C8B-B14F-4D97-AF65-F5344CB8AC3E}">
        <p14:creationId xmlns:p14="http://schemas.microsoft.com/office/powerpoint/2010/main" val="5763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5A9E6-C52A-4F48-B217-FC2B468BEB7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Benefits of being an EU worker under Art 45</a:t>
            </a:r>
          </a:p>
        </p:txBody>
      </p:sp>
      <p:pic>
        <p:nvPicPr>
          <p:cNvPr id="4" name="Content Placeholder 3" descr="A screenshot of a social media post&#10;&#10;Description automatically generated">
            <a:extLst>
              <a:ext uri="{FF2B5EF4-FFF2-40B4-BE49-F238E27FC236}">
                <a16:creationId xmlns:a16="http://schemas.microsoft.com/office/drawing/2014/main" id="{E65F4779-D482-A547-BF89-B1AD092A378F}"/>
              </a:ext>
            </a:extLst>
          </p:cNvPr>
          <p:cNvPicPr>
            <a:picLocks noGrp="1" noChangeAspect="1"/>
          </p:cNvPicPr>
          <p:nvPr>
            <p:ph idx="1"/>
          </p:nvPr>
        </p:nvPicPr>
        <p:blipFill rotWithShape="1">
          <a:blip r:embed="rId2"/>
          <a:srcRect t="35948" b="5253"/>
          <a:stretch/>
        </p:blipFill>
        <p:spPr>
          <a:xfrm>
            <a:off x="5153822" y="1583331"/>
            <a:ext cx="6553545" cy="3699281"/>
          </a:xfrm>
          <a:prstGeom prst="rect">
            <a:avLst/>
          </a:prstGeom>
        </p:spPr>
      </p:pic>
    </p:spTree>
    <p:extLst>
      <p:ext uri="{BB962C8B-B14F-4D97-AF65-F5344CB8AC3E}">
        <p14:creationId xmlns:p14="http://schemas.microsoft.com/office/powerpoint/2010/main" val="232495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07268-F9F7-A640-86CE-A5DCA1D1560C}"/>
              </a:ext>
            </a:extLst>
          </p:cNvPr>
          <p:cNvSpPr>
            <a:spLocks noGrp="1"/>
          </p:cNvSpPr>
          <p:nvPr>
            <p:ph type="title"/>
          </p:nvPr>
        </p:nvSpPr>
        <p:spPr>
          <a:xfrm>
            <a:off x="838200" y="365125"/>
            <a:ext cx="5558489" cy="1325563"/>
          </a:xfrm>
        </p:spPr>
        <p:txBody>
          <a:bodyPr>
            <a:normAutofit/>
          </a:bodyPr>
          <a:lstStyle/>
          <a:p>
            <a:r>
              <a:rPr lang="en-US"/>
              <a:t>What about job-seekers?</a:t>
            </a:r>
          </a:p>
        </p:txBody>
      </p:sp>
      <p:sp>
        <p:nvSpPr>
          <p:cNvPr id="18" name="Freeform: Shape 17">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D418E08-D31C-4143-9FC1-6BAFF3A980B8}"/>
              </a:ext>
            </a:extLst>
          </p:cNvPr>
          <p:cNvSpPr>
            <a:spLocks noGrp="1"/>
          </p:cNvSpPr>
          <p:nvPr>
            <p:ph idx="1"/>
          </p:nvPr>
        </p:nvSpPr>
        <p:spPr>
          <a:xfrm>
            <a:off x="838200" y="1825625"/>
            <a:ext cx="5558489" cy="4351338"/>
          </a:xfrm>
        </p:spPr>
        <p:txBody>
          <a:bodyPr>
            <a:normAutofit/>
          </a:bodyPr>
          <a:lstStyle/>
          <a:p>
            <a:r>
              <a:rPr lang="en-US" sz="1800"/>
              <a:t>Case C-292/89 </a:t>
            </a:r>
            <a:r>
              <a:rPr lang="en-US" sz="1800" i="1" err="1"/>
              <a:t>Antonissen</a:t>
            </a:r>
            <a:r>
              <a:rPr lang="en-US" sz="1800"/>
              <a:t>: Article 45 must apply to job-seekers; otherwise the right to ‘move for the purpose of employment’ would be severely reduced.</a:t>
            </a:r>
          </a:p>
          <a:p>
            <a:r>
              <a:rPr lang="en-US" sz="1800"/>
              <a:t>Job-seekers cease to be workers when they no longer have a genuine chance of being employed.</a:t>
            </a:r>
          </a:p>
          <a:p>
            <a:r>
              <a:rPr lang="en-US" sz="1800" i="1" err="1"/>
              <a:t>Antonissen</a:t>
            </a:r>
            <a:r>
              <a:rPr lang="en-US" sz="1800"/>
              <a:t>: six months to seek work; permissible.</a:t>
            </a:r>
          </a:p>
          <a:p>
            <a:r>
              <a:rPr lang="en-US" sz="1800"/>
              <a:t>Case C-344/95 </a:t>
            </a:r>
            <a:r>
              <a:rPr lang="en-US" sz="1800" i="1"/>
              <a:t>Commission v Belgium</a:t>
            </a:r>
            <a:r>
              <a:rPr lang="en-US" sz="1800"/>
              <a:t>: a strict three months; impermissible.</a:t>
            </a:r>
          </a:p>
          <a:p>
            <a:r>
              <a:rPr lang="en-US" sz="1800" b="1" i="1"/>
              <a:t>Codified</a:t>
            </a:r>
            <a:r>
              <a:rPr lang="en-US" sz="1800" b="1"/>
              <a:t> </a:t>
            </a:r>
            <a:r>
              <a:rPr lang="en-US" sz="1800"/>
              <a:t>in Directive 2004/38, Article 14(4)(b). There is no set limit. The issue is whether you have a genuine chance of being employed.</a:t>
            </a:r>
          </a:p>
          <a:p>
            <a:r>
              <a:rPr lang="en-US" sz="1800" b="1" i="1"/>
              <a:t>Note</a:t>
            </a:r>
            <a:r>
              <a:rPr lang="en-US" sz="1800" i="1"/>
              <a:t>: </a:t>
            </a:r>
            <a:r>
              <a:rPr lang="en-US" sz="1800"/>
              <a:t>Directive 2004/38 allows non-economically active EU citizens to remain if they have sufficient resources to support themselves.</a:t>
            </a:r>
            <a:endParaRPr lang="en-US" sz="1800" b="1" i="1"/>
          </a:p>
        </p:txBody>
      </p:sp>
      <p:sp>
        <p:nvSpPr>
          <p:cNvPr id="20" name="Oval 19">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Block Arc 21">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6" name="Straight Connector 25">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Arc 29">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1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E25A3-5796-E14F-A9A4-D510FE67221D}"/>
              </a:ext>
            </a:extLst>
          </p:cNvPr>
          <p:cNvSpPr>
            <a:spLocks noGrp="1"/>
          </p:cNvSpPr>
          <p:nvPr>
            <p:ph type="title"/>
          </p:nvPr>
        </p:nvSpPr>
        <p:spPr>
          <a:xfrm>
            <a:off x="572493" y="238539"/>
            <a:ext cx="11018520" cy="1434415"/>
          </a:xfrm>
        </p:spPr>
        <p:txBody>
          <a:bodyPr anchor="b">
            <a:normAutofit/>
          </a:bodyPr>
          <a:lstStyle/>
          <a:p>
            <a:r>
              <a:rPr lang="en-US" sz="4600"/>
              <a:t>Measures impeding the free movement of workers: direct discrimination</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32F052-8BC6-A24B-9B31-712C8AC6021E}"/>
              </a:ext>
            </a:extLst>
          </p:cNvPr>
          <p:cNvSpPr>
            <a:spLocks noGrp="1"/>
          </p:cNvSpPr>
          <p:nvPr>
            <p:ph idx="1"/>
          </p:nvPr>
        </p:nvSpPr>
        <p:spPr>
          <a:xfrm>
            <a:off x="572493" y="2071316"/>
            <a:ext cx="6713552" cy="4119172"/>
          </a:xfrm>
        </p:spPr>
        <p:txBody>
          <a:bodyPr anchor="t">
            <a:normAutofit/>
          </a:bodyPr>
          <a:lstStyle/>
          <a:p>
            <a:r>
              <a:rPr lang="en-US" sz="2200" dirty="0"/>
              <a:t>These rules will bite if they affect any aspect of Article 45(3) or the articulations of them found in Regulation 492/2011.</a:t>
            </a:r>
          </a:p>
          <a:p>
            <a:r>
              <a:rPr lang="en-US" sz="2200" dirty="0"/>
              <a:t>Case 167/73 </a:t>
            </a:r>
            <a:r>
              <a:rPr lang="en-US" sz="2200" i="1" dirty="0"/>
              <a:t>Commission v France</a:t>
            </a:r>
            <a:r>
              <a:rPr lang="en-US" sz="2200" dirty="0"/>
              <a:t>: merchant ships required a certain percentage of crew to be French.</a:t>
            </a:r>
          </a:p>
          <a:p>
            <a:r>
              <a:rPr lang="en-US" sz="2200" i="1" dirty="0"/>
              <a:t>Bosman</a:t>
            </a:r>
            <a:r>
              <a:rPr lang="en-US" sz="2200" dirty="0"/>
              <a:t>: the ‘3+2’ rule in UEFA competitions – note that this was not a </a:t>
            </a:r>
            <a:r>
              <a:rPr lang="en-US" sz="2200" i="1" dirty="0"/>
              <a:t>national law</a:t>
            </a:r>
            <a:r>
              <a:rPr lang="en-US" sz="2200" dirty="0"/>
              <a:t>, it is a rule imposed by a private association which governs a certain profession.</a:t>
            </a:r>
          </a:p>
          <a:p>
            <a:r>
              <a:rPr lang="en-US" sz="2200" dirty="0"/>
              <a:t> </a:t>
            </a:r>
          </a:p>
        </p:txBody>
      </p:sp>
      <p:pic>
        <p:nvPicPr>
          <p:cNvPr id="4098" name="Picture 2">
            <a:extLst>
              <a:ext uri="{FF2B5EF4-FFF2-40B4-BE49-F238E27FC236}">
                <a16:creationId xmlns:a16="http://schemas.microsoft.com/office/drawing/2014/main" id="{2C170385-BA61-6768-EA5C-17F0BAAA36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45" r="1780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1825</Words>
  <Application>Microsoft Office PowerPoint</Application>
  <PresentationFormat>Widescreen</PresentationFormat>
  <Paragraphs>123</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EU Law  Free Movement of Workers</vt:lpstr>
      <vt:lpstr>Today’s Lecture  </vt:lpstr>
      <vt:lpstr>Article 45 TFEU</vt:lpstr>
      <vt:lpstr>Who qualifies as a worker?</vt:lpstr>
      <vt:lpstr>What counts as ‘remuneration’?</vt:lpstr>
      <vt:lpstr>The economic activity must be ‘effective and genuine’</vt:lpstr>
      <vt:lpstr>Benefits of being an EU worker under Art 45</vt:lpstr>
      <vt:lpstr>What about job-seekers?</vt:lpstr>
      <vt:lpstr>Measures impeding the free movement of workers: direct discrimination</vt:lpstr>
      <vt:lpstr>Indirect discrimination</vt:lpstr>
      <vt:lpstr>Measures impeding market access</vt:lpstr>
      <vt:lpstr>Article 45 is fleshed out out by two pieces of secondary legislation</vt:lpstr>
      <vt:lpstr>EU citizens – family members </vt:lpstr>
      <vt:lpstr>EU citizens – extended family members</vt:lpstr>
      <vt:lpstr>EU citizens – extended family members contd</vt:lpstr>
      <vt:lpstr>EU citizens – family members </vt:lpstr>
      <vt:lpstr>Workers and their families: case law</vt:lpstr>
      <vt:lpstr>All family rights are parasitic on the worker or EU citizen</vt:lpstr>
      <vt:lpstr>Workers and ‘social advantages’</vt:lpstr>
      <vt:lpstr>Expelling or denying entry to a worker</vt:lpstr>
      <vt:lpstr>Public policy/security exemptions</vt:lpstr>
      <vt:lpstr>Public policy etc contd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Law  Free Movement of Workers</dc:title>
  <dc:creator>Peers, Steve</dc:creator>
  <cp:lastModifiedBy>Peers, Steve</cp:lastModifiedBy>
  <cp:revision>1</cp:revision>
  <dcterms:created xsi:type="dcterms:W3CDTF">2025-01-05T00:23:26Z</dcterms:created>
  <dcterms:modified xsi:type="dcterms:W3CDTF">2025-01-05T00:28:22Z</dcterms:modified>
</cp:coreProperties>
</file>